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7010400" cy="9296400"/>
  <p:embeddedFontLst>
    <p:embeddedFont>
      <p:font typeface="Calibri" panose="020F0502020204030204" pitchFamily="34" charset="0"/>
      <p:regular r:id="rId53"/>
      <p:bold r:id="rId54"/>
      <p:italic r:id="rId55"/>
      <p:boldItalic r:id="rId56"/>
    </p:embeddedFont>
    <p:embeddedFont>
      <p:font typeface="Candara" panose="020E0502030303020204" pitchFamily="34" charset="0"/>
      <p:regular r:id="rId57"/>
      <p:bold r:id="rId58"/>
      <p:italic r:id="rId59"/>
      <p:boldItalic r:id="rId60"/>
    </p:embeddedFont>
    <p:embeddedFont>
      <p:font typeface="Helvetica Neue" panose="020B0604020202020204" charset="0"/>
      <p:regular r:id="rId61"/>
      <p:bold r:id="rId62"/>
      <p:italic r:id="rId63"/>
      <p:boldItalic r:id="rId64"/>
    </p:embeddedFont>
    <p:embeddedFont>
      <p:font typeface="Lato" panose="020F0502020204030203" pitchFamily="34" charset="0"/>
      <p:regular r:id="rId65"/>
      <p:bold r:id="rId66"/>
      <p:italic r:id="rId67"/>
      <p:boldItalic r:id="rId68"/>
    </p:embeddedFont>
    <p:embeddedFont>
      <p:font typeface="Nunito Sans Black" pitchFamily="2" charset="0"/>
      <p:bold r:id="rId69"/>
      <p:boldItalic r:id="rId70"/>
    </p:embeddedFont>
    <p:embeddedFont>
      <p:font typeface="Poppins" panose="00000500000000000000" pitchFamily="2" charset="0"/>
      <p:regular r:id="rId71"/>
      <p:bold r:id="rId72"/>
      <p:italic r:id="rId73"/>
      <p:boldItalic r:id="rId74"/>
    </p:embeddedFont>
    <p:embeddedFont>
      <p:font typeface="Poppins Medium" panose="00000600000000000000" pitchFamily="2" charset="0"/>
      <p:regular r:id="rId75"/>
      <p:bold r:id="rId76"/>
      <p:italic r:id="rId77"/>
      <p:boldItalic r:id="rId78"/>
    </p:embeddedFont>
    <p:embeddedFont>
      <p:font typeface="Poppins SemiBold" panose="00000700000000000000" pitchFamily="2" charset="0"/>
      <p:regular r:id="rId79"/>
      <p:bold r:id="rId80"/>
      <p:italic r:id="rId81"/>
      <p:boldItalic r:id="rId82"/>
    </p:embeddedFont>
    <p:embeddedFont>
      <p:font typeface="Source Sans Pro" panose="020B050303040302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7" roundtripDataSignature="AMtx7mizktYlMzy1pMVpFxEUTQaJ2plO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90509E-3491-4088-9B21-C524AE964D79}" v="28" dt="2023-02-14T22:01:46.058"/>
    <p1510:client id="{93980516-43F8-95DF-8EDA-6B2CA7233702}" v="3" dt="2023-02-15T20:03:44.020"/>
    <p1510:client id="{C8E8A11C-5F19-484E-AD6F-DD3158EFAEA2}" v="10" dt="2023-02-15T19:24:38.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493" autoAdjust="0"/>
  </p:normalViewPr>
  <p:slideViewPr>
    <p:cSldViewPr snapToGrid="0">
      <p:cViewPr varScale="1">
        <p:scale>
          <a:sx n="40" d="100"/>
          <a:sy n="40" d="100"/>
        </p:scale>
        <p:origin x="197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font" Target="fonts/font24.fntdata"/><Relationship Id="rId84" Type="http://schemas.openxmlformats.org/officeDocument/2006/relationships/font" Target="fonts/font32.fntdata"/><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9.fntdata"/><Relationship Id="rId9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font" Target="fonts/font27.fntdata"/><Relationship Id="rId87"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9.fntdata"/><Relationship Id="rId82" Type="http://schemas.openxmlformats.org/officeDocument/2006/relationships/font" Target="fonts/font30.fntdata"/><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font" Target="fonts/font3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andreptla.org/cars.web/"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solidFill>
                  <a:schemeClr val="dk1"/>
                </a:solidFill>
              </a:rPr>
              <a:t>Welcome to the spring semester Child Abuse  and Neglect Awareness Training. </a:t>
            </a:r>
            <a:endParaRPr/>
          </a:p>
          <a:p>
            <a:pPr marL="0" marR="0" lvl="0" indent="0" algn="l" rtl="0">
              <a:lnSpc>
                <a:spcPct val="100000"/>
              </a:lnSpc>
              <a:spcBef>
                <a:spcPts val="0"/>
              </a:spcBef>
              <a:spcAft>
                <a:spcPts val="0"/>
              </a:spcAft>
              <a:buClr>
                <a:schemeClr val="dk1"/>
              </a:buClr>
              <a:buSzPts val="1200"/>
              <a:buFont typeface="Lato"/>
              <a:buNone/>
            </a:pPr>
            <a:r>
              <a:rPr lang="en-US">
                <a:solidFill>
                  <a:schemeClr val="dk1"/>
                </a:solidFill>
                <a:latin typeface="Lato"/>
                <a:ea typeface="Lato"/>
                <a:cs typeface="Lato"/>
                <a:sym typeface="Lato"/>
              </a:rPr>
              <a:t>This training is about recognizing and reporting suspected child abuse and neglect. It is to be used to support, but not replace, District policies.</a:t>
            </a:r>
            <a:endParaRPr/>
          </a:p>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Lato"/>
              <a:buNone/>
            </a:pPr>
            <a:r>
              <a:rPr lang="en-US" sz="1200" b="0" i="0" dirty="0">
                <a:latin typeface="Lato"/>
                <a:ea typeface="Lato"/>
                <a:cs typeface="Lato"/>
                <a:sym typeface="Lato"/>
              </a:rPr>
              <a:t>As of Jan. 1, 2021, all mandated reporters may use the CARES (Child Abuse Reporting Electronic System), online reporting system, as an option to submit </a:t>
            </a:r>
            <a:r>
              <a:rPr lang="en-US" sz="1200" b="1" i="0" dirty="0">
                <a:latin typeface="Lato"/>
                <a:ea typeface="Lato"/>
                <a:cs typeface="Lato"/>
                <a:sym typeface="Lato"/>
              </a:rPr>
              <a:t>NONEMERGENT</a:t>
            </a:r>
            <a:r>
              <a:rPr lang="en-US" sz="1200" b="0" i="0" dirty="0">
                <a:latin typeface="Lato"/>
                <a:ea typeface="Lato"/>
                <a:cs typeface="Lato"/>
                <a:sym typeface="Lato"/>
              </a:rPr>
              <a:t> (</a:t>
            </a:r>
            <a:r>
              <a:rPr lang="en-US" sz="1200" b="1" i="0" dirty="0">
                <a:latin typeface="Lato"/>
                <a:ea typeface="Lato"/>
                <a:cs typeface="Lato"/>
                <a:sym typeface="Lato"/>
              </a:rPr>
              <a:t>non-urgent) reports </a:t>
            </a:r>
            <a:r>
              <a:rPr lang="en-US" sz="1200" b="0" i="0" dirty="0">
                <a:latin typeface="Lato"/>
                <a:ea typeface="Lato"/>
                <a:cs typeface="Lato"/>
                <a:sym typeface="Lato"/>
              </a:rPr>
              <a:t>of suspected abuse or neglect to DCFS</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Arial"/>
              <a:buNone/>
            </a:pPr>
            <a:r>
              <a:rPr lang="en-US" b="0" i="0" dirty="0">
                <a:solidFill>
                  <a:srgbClr val="212529"/>
                </a:solidFill>
                <a:latin typeface="Arial"/>
                <a:ea typeface="Arial"/>
                <a:cs typeface="Arial"/>
                <a:sym typeface="Arial"/>
              </a:rPr>
              <a:t>Non-emergent reports include incidents of suspected child abuse or neglect that do not require immediate attention, or the victim is not in immediate danger. </a:t>
            </a:r>
            <a:endParaRPr dirty="0"/>
          </a:p>
          <a:p>
            <a:pPr marL="0" marR="0" lvl="0" indent="0" algn="l" rtl="0">
              <a:lnSpc>
                <a:spcPct val="100000"/>
              </a:lnSpc>
              <a:spcBef>
                <a:spcPts val="0"/>
              </a:spcBef>
              <a:spcAft>
                <a:spcPts val="0"/>
              </a:spcAft>
              <a:buClr>
                <a:schemeClr val="dk1"/>
              </a:buClr>
              <a:buSzPts val="1200"/>
              <a:buFont typeface="Calibri"/>
              <a:buNone/>
            </a:pPr>
            <a:endParaRPr b="1" i="0" dirty="0">
              <a:solidFill>
                <a:srgbClr val="212529"/>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b="1" i="0" dirty="0">
                <a:solidFill>
                  <a:srgbClr val="212529"/>
                </a:solidFill>
                <a:latin typeface="Arial"/>
                <a:ea typeface="Arial"/>
                <a:cs typeface="Arial"/>
                <a:sym typeface="Arial"/>
              </a:rPr>
              <a:t>Examples of this may be:</a:t>
            </a:r>
            <a:endParaRPr dirty="0"/>
          </a:p>
          <a:p>
            <a:pPr marL="0" lvl="0" indent="-76200" algn="l" rtl="0">
              <a:spcBef>
                <a:spcPts val="0"/>
              </a:spcBef>
              <a:spcAft>
                <a:spcPts val="0"/>
              </a:spcAft>
              <a:buClr>
                <a:srgbClr val="000000"/>
              </a:buClr>
              <a:buSzPts val="1200"/>
              <a:buFont typeface="Arial"/>
              <a:buChar char="•"/>
            </a:pPr>
            <a:r>
              <a:rPr lang="en-US" b="0" i="0" dirty="0">
                <a:solidFill>
                  <a:srgbClr val="000000"/>
                </a:solidFill>
                <a:latin typeface="Helvetica Neue"/>
                <a:ea typeface="Helvetica Neue"/>
                <a:cs typeface="Helvetica Neue"/>
                <a:sym typeface="Helvetica Neue"/>
              </a:rPr>
              <a:t>Clothes are ill-fitting, filthy, or inappropriate for the weather.</a:t>
            </a:r>
            <a:endParaRPr dirty="0"/>
          </a:p>
          <a:p>
            <a:pPr marL="0" lvl="0" indent="-76200" algn="l" rtl="0">
              <a:spcBef>
                <a:spcPts val="0"/>
              </a:spcBef>
              <a:spcAft>
                <a:spcPts val="0"/>
              </a:spcAft>
              <a:buClr>
                <a:srgbClr val="000000"/>
              </a:buClr>
              <a:buSzPts val="1200"/>
              <a:buFont typeface="Arial"/>
              <a:buChar char="•"/>
            </a:pPr>
            <a:r>
              <a:rPr lang="en-US" b="0" i="0" dirty="0">
                <a:solidFill>
                  <a:srgbClr val="000000"/>
                </a:solidFill>
                <a:latin typeface="Helvetica Neue"/>
                <a:ea typeface="Helvetica Neue"/>
                <a:cs typeface="Helvetica Neue"/>
                <a:sym typeface="Helvetica Neue"/>
              </a:rPr>
              <a:t>Hygiene is consistently bad (unbathed, matted and unwashed hair, noticeable body odor).</a:t>
            </a:r>
            <a:endParaRPr dirty="0"/>
          </a:p>
          <a:p>
            <a:pPr marL="0" lvl="0" indent="-76200" algn="l" rtl="0">
              <a:spcBef>
                <a:spcPts val="0"/>
              </a:spcBef>
              <a:spcAft>
                <a:spcPts val="0"/>
              </a:spcAft>
              <a:buClr>
                <a:srgbClr val="000000"/>
              </a:buClr>
              <a:buSzPts val="1200"/>
              <a:buFont typeface="Arial"/>
              <a:buChar char="•"/>
            </a:pPr>
            <a:r>
              <a:rPr lang="en-US" b="0" i="0" dirty="0">
                <a:solidFill>
                  <a:srgbClr val="000000"/>
                </a:solidFill>
                <a:latin typeface="Helvetica Neue"/>
                <a:ea typeface="Helvetica Neue"/>
                <a:cs typeface="Helvetica Neue"/>
                <a:sym typeface="Helvetica Neue"/>
              </a:rPr>
              <a:t>Untreated illnesses and physical injuries.</a:t>
            </a:r>
            <a:endParaRPr dirty="0"/>
          </a:p>
          <a:p>
            <a:pPr marL="0" lvl="0" indent="-76200" algn="l" rtl="0">
              <a:spcBef>
                <a:spcPts val="0"/>
              </a:spcBef>
              <a:spcAft>
                <a:spcPts val="0"/>
              </a:spcAft>
              <a:buClr>
                <a:srgbClr val="000000"/>
              </a:buClr>
              <a:buSzPts val="1200"/>
              <a:buFont typeface="Arial"/>
              <a:buChar char="•"/>
            </a:pPr>
            <a:r>
              <a:rPr lang="en-US" b="0" i="0" dirty="0">
                <a:solidFill>
                  <a:srgbClr val="000000"/>
                </a:solidFill>
                <a:latin typeface="Helvetica Neue"/>
                <a:ea typeface="Helvetica Neue"/>
                <a:cs typeface="Helvetica Neue"/>
                <a:sym typeface="Helvetica Neue"/>
              </a:rPr>
              <a:t>Is frequently unsupervised or left alone or allowed to play in unsafe situations and environments.</a:t>
            </a:r>
            <a:endParaRPr dirty="0"/>
          </a:p>
          <a:p>
            <a:pPr marL="0" lvl="0" indent="-76200" algn="l" rtl="0">
              <a:spcBef>
                <a:spcPts val="0"/>
              </a:spcBef>
              <a:spcAft>
                <a:spcPts val="0"/>
              </a:spcAft>
              <a:buClr>
                <a:srgbClr val="000000"/>
              </a:buClr>
              <a:buSzPts val="1200"/>
              <a:buFont typeface="Arial"/>
              <a:buChar char="•"/>
            </a:pPr>
            <a:r>
              <a:rPr lang="en-US" b="0" i="0" dirty="0">
                <a:solidFill>
                  <a:srgbClr val="000000"/>
                </a:solidFill>
                <a:latin typeface="Helvetica Neue"/>
                <a:ea typeface="Helvetica Neue"/>
                <a:cs typeface="Helvetica Neue"/>
                <a:sym typeface="Helvetica Neue"/>
              </a:rPr>
              <a:t>Is frequently late or missing from school.</a:t>
            </a:r>
            <a:endParaRPr dirty="0"/>
          </a:p>
          <a:p>
            <a:pPr marL="0" marR="0" lvl="0" indent="0" algn="l" rtl="0">
              <a:lnSpc>
                <a:spcPct val="100000"/>
              </a:lnSpc>
              <a:spcBef>
                <a:spcPts val="0"/>
              </a:spcBef>
              <a:spcAft>
                <a:spcPts val="0"/>
              </a:spcAft>
              <a:buClr>
                <a:schemeClr val="dk1"/>
              </a:buClr>
              <a:buSzPts val="1200"/>
              <a:buFont typeface="Lato"/>
              <a:buNone/>
            </a:pPr>
            <a:r>
              <a:rPr lang="en-US" sz="1200" b="0" i="0" dirty="0">
                <a:latin typeface="Lato"/>
                <a:ea typeface="Lato"/>
                <a:cs typeface="Lato"/>
                <a:sym typeface="Lato"/>
              </a:rPr>
              <a:t> </a:t>
            </a:r>
            <a:endParaRPr dirty="0"/>
          </a:p>
          <a:p>
            <a:pPr marL="0" marR="0" lvl="0" indent="0" algn="l" rtl="0">
              <a:lnSpc>
                <a:spcPct val="100000"/>
              </a:lnSpc>
              <a:spcBef>
                <a:spcPts val="0"/>
              </a:spcBef>
              <a:spcAft>
                <a:spcPts val="0"/>
              </a:spcAft>
              <a:buClr>
                <a:schemeClr val="dk1"/>
              </a:buClr>
              <a:buSzPts val="1200"/>
              <a:buFont typeface="Lato"/>
              <a:buNone/>
            </a:pPr>
            <a:r>
              <a:rPr lang="en-US" sz="1200" b="1" i="0" dirty="0">
                <a:latin typeface="Lato"/>
                <a:ea typeface="Lato"/>
                <a:cs typeface="Lato"/>
                <a:sym typeface="Lato"/>
              </a:rPr>
              <a:t>Ten (10) pre-qualifying questions at the beginning of the report help users determine if the report is non-urgent. </a:t>
            </a:r>
            <a:endParaRPr dirty="0"/>
          </a:p>
          <a:p>
            <a:pPr marL="0" marR="0" lvl="0" indent="0" algn="l" rtl="0">
              <a:lnSpc>
                <a:spcPct val="100000"/>
              </a:lnSpc>
              <a:spcBef>
                <a:spcPts val="0"/>
              </a:spcBef>
              <a:spcAft>
                <a:spcPts val="0"/>
              </a:spcAft>
              <a:buClr>
                <a:schemeClr val="dk1"/>
              </a:buClr>
              <a:buSzPts val="1200"/>
              <a:buFont typeface="Lato"/>
              <a:buNone/>
            </a:pPr>
            <a:r>
              <a:rPr lang="en-US" sz="1200" b="1" i="0" dirty="0">
                <a:latin typeface="Lato"/>
                <a:ea typeface="Lato"/>
                <a:cs typeface="Lato"/>
                <a:sym typeface="Lato"/>
              </a:rPr>
              <a:t>Some examples of the pre-qualifying questions include: </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latin typeface="Lato"/>
              <a:ea typeface="Lato"/>
              <a:cs typeface="Lato"/>
              <a:sym typeface="Lato"/>
            </a:endParaRPr>
          </a:p>
          <a:p>
            <a:pPr marL="342900" marR="0" lvl="0" indent="-342900" algn="l" rtl="0">
              <a:spcBef>
                <a:spcPts val="0"/>
              </a:spcBef>
              <a:spcAft>
                <a:spcPts val="0"/>
              </a:spcAft>
              <a:buClr>
                <a:schemeClr val="dk1"/>
              </a:buClr>
              <a:buSzPts val="1800"/>
              <a:buFont typeface="Calibri"/>
              <a:buAutoNum type="arabicPeriod"/>
            </a:pPr>
            <a:r>
              <a:rPr lang="en-US" sz="1800" dirty="0">
                <a:latin typeface="Calibri"/>
                <a:ea typeface="Calibri"/>
                <a:cs typeface="Calibri"/>
                <a:sym typeface="Calibri"/>
              </a:rPr>
              <a:t>Does the child require immediate medical care or likely harm themselves?</a:t>
            </a:r>
            <a:endParaRPr sz="1800" dirty="0">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US" sz="1800" dirty="0">
                <a:latin typeface="Calibri"/>
                <a:ea typeface="Calibri"/>
                <a:cs typeface="Calibri"/>
                <a:sym typeface="Calibri"/>
              </a:rPr>
              <a:t>Is the child exhibiting behavior that threatens the health or safety of the child or others AND the caregiver is unable or unwilling to seek appropriate help or will not control the child’s behavior?</a:t>
            </a:r>
            <a:endParaRPr sz="1800" dirty="0">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US" sz="1800" dirty="0">
                <a:latin typeface="Calibri"/>
                <a:ea typeface="Calibri"/>
                <a:cs typeface="Calibri"/>
                <a:sym typeface="Calibri"/>
              </a:rPr>
              <a:t>Is there current sexual abuse or exploitation as evidenced by disclosure, credible witness statements, or medical evidence?</a:t>
            </a:r>
            <a:endParaRPr dirty="0"/>
          </a:p>
          <a:p>
            <a:pPr marL="0" marR="0" lvl="0" indent="0" algn="l" rtl="0">
              <a:spcBef>
                <a:spcPts val="0"/>
              </a:spcBef>
              <a:spcAft>
                <a:spcPts val="0"/>
              </a:spcAft>
              <a:buClr>
                <a:schemeClr val="dk1"/>
              </a:buClr>
              <a:buSzPts val="1800"/>
              <a:buFont typeface="Calibri"/>
              <a:buNone/>
            </a:pPr>
            <a:r>
              <a:rPr lang="en-US" sz="1800" dirty="0">
                <a:latin typeface="Calibri"/>
                <a:ea typeface="Calibri"/>
                <a:cs typeface="Calibri"/>
                <a:sym typeface="Calibri"/>
              </a:rPr>
              <a:t>If you answer yes to any pre-qualifying question, you will be prompted to call the Child Protection Hotline to file a verbal report and file your written SCAR report. </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latin typeface="Lato"/>
              <a:ea typeface="Lato"/>
              <a:cs typeface="Lato"/>
              <a:sym typeface="Lato"/>
            </a:endParaRPr>
          </a:p>
          <a:p>
            <a:pPr marL="0" lvl="0" indent="0" algn="l" rtl="0">
              <a:spcBef>
                <a:spcPts val="0"/>
              </a:spcBef>
              <a:spcAft>
                <a:spcPts val="0"/>
              </a:spcAft>
              <a:buNone/>
            </a:pPr>
            <a:r>
              <a:rPr lang="en-US" sz="1200" b="0" i="0" dirty="0">
                <a:latin typeface="Lato"/>
                <a:ea typeface="Lato"/>
                <a:cs typeface="Lato"/>
                <a:sym typeface="Lato"/>
              </a:rPr>
              <a:t>By using CARES, you no longer have to file a </a:t>
            </a:r>
            <a:r>
              <a:rPr lang="en-US" dirty="0">
                <a:latin typeface="Lato"/>
                <a:ea typeface="Lato"/>
                <a:cs typeface="Lato"/>
                <a:sym typeface="Lato"/>
              </a:rPr>
              <a:t>verbal report.</a:t>
            </a:r>
            <a:endParaRPr sz="1200" b="0" i="0" dirty="0">
              <a:latin typeface="Lato"/>
              <a:ea typeface="Lato"/>
              <a:cs typeface="Lato"/>
              <a:sym typeface="Lato"/>
            </a:endParaRPr>
          </a:p>
          <a:p>
            <a:pPr marL="0" lvl="0" indent="0" algn="l" rtl="0">
              <a:spcBef>
                <a:spcPts val="0"/>
              </a:spcBef>
              <a:spcAft>
                <a:spcPts val="0"/>
              </a:spcAft>
              <a:buNone/>
            </a:pPr>
            <a:endParaRPr dirty="0"/>
          </a:p>
          <a:p>
            <a:pPr marL="0" lvl="0" indent="0" algn="l" rtl="0">
              <a:spcBef>
                <a:spcPts val="0"/>
              </a:spcBef>
              <a:spcAft>
                <a:spcPts val="0"/>
              </a:spcAft>
              <a:buNone/>
            </a:pPr>
            <a:r>
              <a:rPr lang="en-US" b="1" dirty="0"/>
              <a:t>What to expect after making an online CARES report: </a:t>
            </a:r>
            <a:r>
              <a:rPr lang="en-US" dirty="0"/>
              <a:t>Hotline staff will review the information and send you an email with the outcome.</a:t>
            </a:r>
            <a:endParaRPr dirty="0"/>
          </a:p>
          <a:p>
            <a:pPr marL="0" lvl="0" indent="0" algn="l" rtl="0">
              <a:spcBef>
                <a:spcPts val="0"/>
              </a:spcBef>
              <a:spcAft>
                <a:spcPts val="0"/>
              </a:spcAft>
              <a:buNone/>
            </a:pPr>
            <a:r>
              <a:rPr lang="en-US" dirty="0"/>
              <a:t>Be advised, hotline staff may reach out to you if they have any questions regarding your report.</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Calibri"/>
              <a:buNone/>
            </a:pPr>
            <a:endParaRPr sz="1200" b="0" i="0" dirty="0">
              <a:latin typeface="Lato"/>
              <a:ea typeface="Lato"/>
              <a:cs typeface="Lato"/>
              <a:sym typeface="Lato"/>
            </a:endParaRPr>
          </a:p>
        </p:txBody>
      </p:sp>
      <p:sp>
        <p:nvSpPr>
          <p:cNvPr id="198" name="Google Shape;198;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solidFill>
                <a:schemeClr val="dk1"/>
              </a:solidFill>
              <a:latin typeface="Lato"/>
              <a:ea typeface="Lato"/>
              <a:cs typeface="Lato"/>
              <a:sym typeface="Lato"/>
            </a:endParaRPr>
          </a:p>
          <a:p>
            <a:pPr marL="0" lvl="0" indent="0" algn="l" rtl="0">
              <a:spcBef>
                <a:spcPts val="0"/>
              </a:spcBef>
              <a:spcAft>
                <a:spcPts val="0"/>
              </a:spcAft>
              <a:buNone/>
            </a:pPr>
            <a:r>
              <a:rPr lang="en-US" dirty="0">
                <a:solidFill>
                  <a:schemeClr val="dk1"/>
                </a:solidFill>
                <a:latin typeface="Lato"/>
                <a:ea typeface="Lato"/>
                <a:cs typeface="Lato"/>
                <a:sym typeface="Lato"/>
              </a:rPr>
              <a:t>This is an image of the Suspected Child Abuse Report (SCAR). Employees can access a SCAR form, from the LAUSDs Division of School Operations website and DCFS websites.</a:t>
            </a:r>
            <a:endParaRPr dirty="0">
              <a:solidFill>
                <a:schemeClr val="dk1"/>
              </a:solidFill>
              <a:latin typeface="Lato"/>
              <a:ea typeface="Lato"/>
              <a:cs typeface="Lato"/>
              <a:sym typeface="Lato"/>
            </a:endParaRPr>
          </a:p>
          <a:p>
            <a:pPr marL="0" lvl="0" indent="0" algn="l" rtl="0">
              <a:spcBef>
                <a:spcPts val="0"/>
              </a:spcBef>
              <a:spcAft>
                <a:spcPts val="0"/>
              </a:spcAft>
              <a:buNone/>
            </a:pPr>
            <a:endParaRPr dirty="0">
              <a:solidFill>
                <a:schemeClr val="dk1"/>
              </a:solidFill>
              <a:highlight>
                <a:srgbClr val="FFFF00"/>
              </a:highlight>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Lato"/>
              <a:buNone/>
            </a:pPr>
            <a:r>
              <a:rPr lang="en-US" sz="1200" dirty="0">
                <a:latin typeface="Lato"/>
                <a:ea typeface="Lato"/>
                <a:cs typeface="Lato"/>
                <a:sym typeface="Lato"/>
              </a:rPr>
              <a:t>When making a Suspected Child Abuse Report (SCAR), be prepared to provide the following information: c</a:t>
            </a:r>
            <a:r>
              <a:rPr lang="en-US" dirty="0">
                <a:latin typeface="Lato"/>
                <a:ea typeface="Lato"/>
                <a:cs typeface="Lato"/>
                <a:sym typeface="Lato"/>
              </a:rPr>
              <a:t>hild’s name/DOB, home address, parent/caregiver information. Sibling information (if known) location of child, what happened and why abuse/neglect is suspected, when and where the incident occurred.</a:t>
            </a:r>
            <a:endParaRPr dirty="0"/>
          </a:p>
          <a:p>
            <a:pPr marL="0" lvl="0" indent="0" algn="l" rtl="0">
              <a:spcBef>
                <a:spcPts val="0"/>
              </a:spcBef>
              <a:spcAft>
                <a:spcPts val="0"/>
              </a:spcAft>
              <a:buNone/>
            </a:pPr>
            <a:endParaRPr dirty="0">
              <a:solidFill>
                <a:schemeClr val="dk1"/>
              </a:solidFill>
              <a:highlight>
                <a:srgbClr val="FFFF00"/>
              </a:highlight>
              <a:latin typeface="Lato"/>
              <a:ea typeface="Lato"/>
              <a:cs typeface="Lato"/>
              <a:sym typeface="Lato"/>
            </a:endParaRPr>
          </a:p>
          <a:p>
            <a:pPr marL="0" lvl="0" indent="0" algn="l" rtl="0">
              <a:spcBef>
                <a:spcPts val="0"/>
              </a:spcBef>
              <a:spcAft>
                <a:spcPts val="0"/>
              </a:spcAft>
              <a:buNone/>
            </a:pPr>
            <a:r>
              <a:rPr lang="en-US" dirty="0">
                <a:solidFill>
                  <a:schemeClr val="dk1"/>
                </a:solidFill>
                <a:latin typeface="Lato"/>
                <a:ea typeface="Lato"/>
                <a:cs typeface="Lato"/>
                <a:sym typeface="Lato"/>
              </a:rPr>
              <a:t>It is important to gather all the available, required information prior to calling DCFS or the law enforcement agency. </a:t>
            </a:r>
            <a:endParaRPr dirty="0"/>
          </a:p>
          <a:p>
            <a:pPr marL="0" lvl="0" indent="0" algn="l" rtl="0">
              <a:spcBef>
                <a:spcPts val="0"/>
              </a:spcBef>
              <a:spcAft>
                <a:spcPts val="0"/>
              </a:spcAft>
              <a:buNone/>
            </a:pPr>
            <a:r>
              <a:rPr lang="en-US" dirty="0">
                <a:latin typeface="Lato"/>
                <a:ea typeface="Lato"/>
                <a:cs typeface="Lato"/>
                <a:sym typeface="Lato"/>
              </a:rPr>
              <a:t>It may be helpful to complete the SCAR form prior to the phone report.</a:t>
            </a:r>
            <a:r>
              <a:rPr lang="en-US" dirty="0">
                <a:solidFill>
                  <a:schemeClr val="dk1"/>
                </a:solidFill>
                <a:latin typeface="Lato"/>
                <a:ea typeface="Lato"/>
                <a:cs typeface="Lato"/>
                <a:sym typeface="Lato"/>
              </a:rPr>
              <a:t> </a:t>
            </a:r>
            <a:endParaRPr dirty="0"/>
          </a:p>
          <a:p>
            <a:pPr marL="0" lvl="0" indent="0" algn="l" rtl="0">
              <a:spcBef>
                <a:spcPts val="0"/>
              </a:spcBef>
              <a:spcAft>
                <a:spcPts val="0"/>
              </a:spcAft>
              <a:buNone/>
            </a:pPr>
            <a:r>
              <a:rPr lang="en-US" dirty="0">
                <a:solidFill>
                  <a:schemeClr val="dk1"/>
                </a:solidFill>
                <a:latin typeface="Lato"/>
                <a:ea typeface="Lato"/>
                <a:cs typeface="Lato"/>
                <a:sym typeface="Lato"/>
              </a:rPr>
              <a:t>This process will save a lot of time when the written follow-up report needs to be completed.</a:t>
            </a:r>
            <a:endParaRPr dirty="0"/>
          </a:p>
          <a:p>
            <a:pPr marL="0" marR="0" lvl="0" indent="0" algn="l" rtl="0">
              <a:lnSpc>
                <a:spcPct val="100000"/>
              </a:lnSpc>
              <a:spcBef>
                <a:spcPts val="0"/>
              </a:spcBef>
              <a:spcAft>
                <a:spcPts val="0"/>
              </a:spcAft>
              <a:buClr>
                <a:schemeClr val="dk1"/>
              </a:buClr>
              <a:buSzPts val="1200"/>
              <a:buFont typeface="Lato"/>
              <a:buNone/>
            </a:pPr>
            <a:r>
              <a:rPr lang="en-US" sz="1200" dirty="0">
                <a:latin typeface="Lato"/>
                <a:ea typeface="Lato"/>
                <a:cs typeface="Lato"/>
                <a:sym typeface="Lato"/>
              </a:rPr>
              <a:t>You  may receive a 10-digit number when a  referral is generated.</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Lato"/>
              <a:ea typeface="Lato"/>
              <a:cs typeface="Lato"/>
              <a:sym typeface="Lato"/>
            </a:endParaRPr>
          </a:p>
          <a:p>
            <a:pPr marL="0" lvl="0" indent="0" algn="l" rtl="0">
              <a:spcBef>
                <a:spcPts val="0"/>
              </a:spcBef>
              <a:spcAft>
                <a:spcPts val="0"/>
              </a:spcAft>
              <a:buNone/>
            </a:pPr>
            <a:endParaRPr dirty="0"/>
          </a:p>
        </p:txBody>
      </p:sp>
      <p:sp>
        <p:nvSpPr>
          <p:cNvPr id="211" name="Google Shape;211;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2: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2:notes"/>
          <p:cNvSpPr txBox="1">
            <a:spLocks noGrp="1"/>
          </p:cNvSpPr>
          <p:nvPr>
            <p:ph type="body" idx="1"/>
          </p:nvPr>
        </p:nvSpPr>
        <p:spPr>
          <a:xfrm>
            <a:off x="716619" y="4489387"/>
            <a:ext cx="5732949" cy="4253103"/>
          </a:xfrm>
          <a:prstGeom prst="rect">
            <a:avLst/>
          </a:prstGeom>
          <a:noFill/>
          <a:ln>
            <a:noFill/>
          </a:ln>
        </p:spPr>
        <p:txBody>
          <a:bodyPr spcFirstLastPara="1" wrap="square" lIns="94925" tIns="47450" rIns="94925" bIns="47450" anchor="t" anchorCtr="0">
            <a:noAutofit/>
          </a:bodyPr>
          <a:lstStyle/>
          <a:p>
            <a:pPr marL="0" lvl="0" indent="0" algn="l" rtl="0">
              <a:lnSpc>
                <a:spcPct val="115000"/>
              </a:lnSpc>
              <a:spcBef>
                <a:spcPts val="408"/>
              </a:spcBef>
              <a:spcAft>
                <a:spcPts val="0"/>
              </a:spcAft>
              <a:buClr>
                <a:schemeClr val="dk1"/>
              </a:buClr>
              <a:buSzPts val="1100"/>
              <a:buFont typeface="Lato"/>
              <a:buNone/>
            </a:pPr>
            <a:r>
              <a:rPr lang="en-US">
                <a:latin typeface="Lato"/>
                <a:ea typeface="Lato"/>
                <a:cs typeface="Lato"/>
                <a:sym typeface="Lato"/>
              </a:rPr>
              <a:t>California provides civil and criminal immunity from prosecution for persons who make a report of suspected child abuse or neglect in good faith. </a:t>
            </a:r>
            <a:endParaRPr/>
          </a:p>
          <a:p>
            <a:pPr marL="0" lvl="0" indent="0" algn="l" rtl="0">
              <a:lnSpc>
                <a:spcPct val="115000"/>
              </a:lnSpc>
              <a:spcBef>
                <a:spcPts val="408"/>
              </a:spcBef>
              <a:spcAft>
                <a:spcPts val="0"/>
              </a:spcAft>
              <a:buClr>
                <a:schemeClr val="dk1"/>
              </a:buClr>
              <a:buSzPts val="1100"/>
              <a:buFont typeface="Lato"/>
              <a:buNone/>
            </a:pPr>
            <a:r>
              <a:rPr lang="en-US">
                <a:latin typeface="Lato"/>
                <a:ea typeface="Lato"/>
                <a:cs typeface="Lato"/>
                <a:sym typeface="Lato"/>
              </a:rPr>
              <a:t>Mandated reporters must identify themselves to the Child protective Agency.</a:t>
            </a:r>
            <a:endParaRPr/>
          </a:p>
          <a:p>
            <a:pPr marL="0" lvl="0" indent="0" algn="l" rtl="0">
              <a:lnSpc>
                <a:spcPct val="115000"/>
              </a:lnSpc>
              <a:spcBef>
                <a:spcPts val="408"/>
              </a:spcBef>
              <a:spcAft>
                <a:spcPts val="0"/>
              </a:spcAft>
              <a:buClr>
                <a:schemeClr val="dk1"/>
              </a:buClr>
              <a:buSzPts val="1100"/>
              <a:buFont typeface="Lato"/>
              <a:buNone/>
            </a:pPr>
            <a:r>
              <a:rPr lang="en-US">
                <a:latin typeface="Lato"/>
                <a:ea typeface="Lato"/>
                <a:cs typeface="Lato"/>
                <a:sym typeface="Lato"/>
              </a:rPr>
              <a:t>Information regarding the identity of mandated reporters will remain confidential.</a:t>
            </a:r>
            <a:endParaRPr>
              <a:solidFill>
                <a:srgbClr val="FF0000"/>
              </a:solidFill>
              <a:latin typeface="Lato"/>
              <a:ea typeface="Lato"/>
              <a:cs typeface="Lato"/>
              <a:sym typeface="Lato"/>
            </a:endParaRPr>
          </a:p>
        </p:txBody>
      </p:sp>
      <p:sp>
        <p:nvSpPr>
          <p:cNvPr id="221" name="Google Shape;221;p12:notes"/>
          <p:cNvSpPr txBox="1">
            <a:spLocks noGrp="1"/>
          </p:cNvSpPr>
          <p:nvPr>
            <p:ph type="sldNum" idx="12"/>
          </p:nvPr>
        </p:nvSpPr>
        <p:spPr>
          <a:xfrm>
            <a:off x="4059181" y="8977133"/>
            <a:ext cx="3105348" cy="472567"/>
          </a:xfrm>
          <a:prstGeom prst="rect">
            <a:avLst/>
          </a:prstGeom>
          <a:noFill/>
          <a:ln>
            <a:noFill/>
          </a:ln>
        </p:spPr>
        <p:txBody>
          <a:bodyPr spcFirstLastPara="1" wrap="square" lIns="94925" tIns="47450" rIns="94925" bIns="4745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2" name="Google Shape;232;p13:notes"/>
          <p:cNvSpPr txBox="1">
            <a:spLocks noGrp="1"/>
          </p:cNvSpPr>
          <p:nvPr>
            <p:ph type="body" idx="1"/>
          </p:nvPr>
        </p:nvSpPr>
        <p:spPr>
          <a:xfrm>
            <a:off x="716619" y="4489387"/>
            <a:ext cx="5732949" cy="4253103"/>
          </a:xfrm>
          <a:prstGeom prst="rect">
            <a:avLst/>
          </a:prstGeom>
          <a:noFill/>
          <a:ln>
            <a:noFill/>
          </a:ln>
        </p:spPr>
        <p:txBody>
          <a:bodyPr spcFirstLastPara="1" wrap="square" lIns="94925" tIns="47450" rIns="94925" bIns="47450" anchor="t" anchorCtr="0">
            <a:noAutofit/>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After you make a call to the Child Protective agency, the information is reviewed to determine if an investigation is needed or if the family can benefit from extra support.</a:t>
            </a:r>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solidFill>
                  <a:srgbClr val="2F5496"/>
                </a:solidFill>
                <a:latin typeface="Lato"/>
                <a:ea typeface="Lato"/>
                <a:cs typeface="Lato"/>
                <a:sym typeface="Lato"/>
              </a:rPr>
              <a:t>If an investigation is needed a social worker may visit the family to assess for child safety.</a:t>
            </a:r>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After you make a report to law enforcement, officers will determine the course of the investigation.</a:t>
            </a:r>
            <a:endParaRPr/>
          </a:p>
          <a:p>
            <a:pPr marL="0" lvl="0" indent="0" algn="l" rtl="0">
              <a:spcBef>
                <a:spcPts val="0"/>
              </a:spcBef>
              <a:spcAft>
                <a:spcPts val="0"/>
              </a:spcAft>
              <a:buNone/>
            </a:pPr>
            <a:endParaRPr/>
          </a:p>
        </p:txBody>
      </p:sp>
      <p:sp>
        <p:nvSpPr>
          <p:cNvPr id="233" name="Google Shape;233;p13:notes"/>
          <p:cNvSpPr txBox="1">
            <a:spLocks noGrp="1"/>
          </p:cNvSpPr>
          <p:nvPr>
            <p:ph type="sldNum" idx="12"/>
          </p:nvPr>
        </p:nvSpPr>
        <p:spPr>
          <a:xfrm>
            <a:off x="4059181" y="8977133"/>
            <a:ext cx="3105348" cy="472567"/>
          </a:xfrm>
          <a:prstGeom prst="rect">
            <a:avLst/>
          </a:prstGeom>
          <a:noFill/>
          <a:ln>
            <a:noFill/>
          </a:ln>
        </p:spPr>
        <p:txBody>
          <a:bodyPr spcFirstLastPara="1" wrap="square" lIns="94925" tIns="47450" rIns="94925" bIns="4745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4: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7" name="Google Shape;247;p14:notes"/>
          <p:cNvSpPr txBox="1">
            <a:spLocks noGrp="1"/>
          </p:cNvSpPr>
          <p:nvPr>
            <p:ph type="body" idx="1"/>
          </p:nvPr>
        </p:nvSpPr>
        <p:spPr>
          <a:xfrm>
            <a:off x="716619" y="4489387"/>
            <a:ext cx="5732949" cy="4253103"/>
          </a:xfrm>
          <a:prstGeom prst="rect">
            <a:avLst/>
          </a:prstGeom>
          <a:noFill/>
          <a:ln>
            <a:noFill/>
          </a:ln>
        </p:spPr>
        <p:txBody>
          <a:bodyPr spcFirstLastPara="1" wrap="square" lIns="94925" tIns="47450" rIns="94925" bIns="47450" anchor="t" anchorCtr="0">
            <a:noAutofit/>
          </a:bodyPr>
          <a:lstStyle/>
          <a:p>
            <a:pPr marL="0" marR="0" lvl="0" indent="0" algn="l" rtl="0">
              <a:lnSpc>
                <a:spcPct val="100000"/>
              </a:lnSpc>
              <a:spcBef>
                <a:spcPts val="440"/>
              </a:spcBef>
              <a:spcAft>
                <a:spcPts val="0"/>
              </a:spcAft>
              <a:buClr>
                <a:schemeClr val="dk1"/>
              </a:buClr>
              <a:buSzPts val="2400"/>
              <a:buFont typeface="Lato"/>
              <a:buNone/>
            </a:pPr>
            <a:r>
              <a:rPr lang="en-US" sz="2400" b="1" dirty="0">
                <a:latin typeface="Lato"/>
                <a:ea typeface="Lato"/>
                <a:cs typeface="Lato"/>
                <a:sym typeface="Lato"/>
              </a:rPr>
              <a:t>When an incident of known or suspected child abuse or neglect is not reported, there are great consequences for the health and wellbeing of the child, as well as consequences for the mandated reporter.</a:t>
            </a:r>
            <a:endParaRPr dirty="0"/>
          </a:p>
          <a:p>
            <a:pPr marL="0" lvl="0" indent="0" algn="l" rtl="0">
              <a:spcBef>
                <a:spcPts val="440"/>
              </a:spcBef>
              <a:spcAft>
                <a:spcPts val="0"/>
              </a:spcAft>
              <a:buClr>
                <a:schemeClr val="dk1"/>
              </a:buClr>
              <a:buSzPts val="2400"/>
              <a:buFont typeface="Calibri"/>
              <a:buNone/>
            </a:pPr>
            <a:endParaRPr sz="2400" b="1" dirty="0">
              <a:latin typeface="Lato"/>
              <a:ea typeface="Lato"/>
              <a:cs typeface="Lato"/>
              <a:sym typeface="Lato"/>
            </a:endParaRPr>
          </a:p>
          <a:p>
            <a:pPr marL="0" lvl="0" indent="0" algn="l" rtl="0">
              <a:lnSpc>
                <a:spcPct val="100000"/>
              </a:lnSpc>
              <a:spcBef>
                <a:spcPts val="0"/>
              </a:spcBef>
              <a:spcAft>
                <a:spcPts val="0"/>
              </a:spcAft>
              <a:buClr>
                <a:srgbClr val="1F3864"/>
              </a:buClr>
              <a:buSzPts val="4800"/>
              <a:buFont typeface="Poppins"/>
              <a:buNone/>
            </a:pPr>
            <a:r>
              <a:rPr lang="en-US" sz="4800" b="1" dirty="0">
                <a:solidFill>
                  <a:srgbClr val="1F3864"/>
                </a:solidFill>
                <a:latin typeface="Poppins"/>
                <a:ea typeface="Poppins"/>
                <a:cs typeface="Poppins"/>
                <a:sym typeface="Poppins"/>
              </a:rPr>
              <a:t>Failure to comply with these laws and policies may subject an employee: </a:t>
            </a:r>
            <a:endParaRPr lang="en-US" sz="1200" b="1" dirty="0">
              <a:solidFill>
                <a:schemeClr val="dk1"/>
              </a:solidFill>
              <a:latin typeface="Calibri"/>
              <a:ea typeface="Calibri"/>
              <a:cs typeface="Calibri"/>
              <a:sym typeface="Calibri"/>
            </a:endParaRPr>
          </a:p>
          <a:p>
            <a:pPr marL="685800" lvl="0" indent="-685800" algn="l" rtl="0">
              <a:lnSpc>
                <a:spcPct val="100000"/>
              </a:lnSpc>
              <a:spcBef>
                <a:spcPts val="0"/>
              </a:spcBef>
              <a:spcAft>
                <a:spcPts val="0"/>
              </a:spcAft>
              <a:buClr>
                <a:srgbClr val="1F3864"/>
              </a:buClr>
              <a:buSzPts val="4800"/>
              <a:buFont typeface="Arial" panose="020B0604020202020204" pitchFamily="34" charset="0"/>
              <a:buChar char="•"/>
            </a:pPr>
            <a:r>
              <a:rPr lang="en-US" sz="4800" dirty="0">
                <a:solidFill>
                  <a:srgbClr val="1F3864"/>
                </a:solidFill>
                <a:latin typeface="Poppins"/>
                <a:ea typeface="Poppins"/>
                <a:cs typeface="Poppins"/>
                <a:sym typeface="Poppins"/>
              </a:rPr>
              <a:t>to a misdemeanor punishable by up to 6 months in jail and a $1000 fine; </a:t>
            </a:r>
            <a:endParaRPr dirty="0"/>
          </a:p>
          <a:p>
            <a:pPr marL="685800" lvl="0" indent="-685800" algn="l" rtl="0">
              <a:spcBef>
                <a:spcPts val="0"/>
              </a:spcBef>
              <a:spcAft>
                <a:spcPts val="0"/>
              </a:spcAft>
              <a:buClr>
                <a:srgbClr val="1F3864"/>
              </a:buClr>
              <a:buSzPts val="4800"/>
              <a:buFont typeface="Arial" panose="020B0604020202020204" pitchFamily="34" charset="0"/>
              <a:buChar char="•"/>
            </a:pPr>
            <a:r>
              <a:rPr lang="en-US" sz="4800" dirty="0">
                <a:solidFill>
                  <a:srgbClr val="1F3864"/>
                </a:solidFill>
                <a:latin typeface="Poppins"/>
                <a:ea typeface="Poppins"/>
                <a:cs typeface="Poppins"/>
                <a:sym typeface="Poppins"/>
              </a:rPr>
              <a:t>to personal civil and criminal liability; </a:t>
            </a:r>
            <a:endParaRPr dirty="0"/>
          </a:p>
          <a:p>
            <a:pPr marL="685800" lvl="0" indent="-685800" algn="l" rtl="0">
              <a:spcBef>
                <a:spcPts val="0"/>
              </a:spcBef>
              <a:spcAft>
                <a:spcPts val="0"/>
              </a:spcAft>
              <a:buClr>
                <a:srgbClr val="1F3864"/>
              </a:buClr>
              <a:buSzPts val="4800"/>
              <a:buFont typeface="Arial" panose="020B0604020202020204" pitchFamily="34" charset="0"/>
              <a:buChar char="•"/>
            </a:pPr>
            <a:r>
              <a:rPr lang="en-US" sz="4800" dirty="0">
                <a:solidFill>
                  <a:srgbClr val="1F3864"/>
                </a:solidFill>
                <a:latin typeface="Poppins"/>
                <a:ea typeface="Poppins"/>
                <a:cs typeface="Poppins"/>
                <a:sym typeface="Poppins"/>
              </a:rPr>
              <a:t>to discipline, including dismissal and revocation of credentials. </a:t>
            </a:r>
            <a:endParaRPr sz="2400" dirty="0">
              <a:latin typeface="Lato"/>
              <a:ea typeface="Lato"/>
              <a:cs typeface="Lato"/>
              <a:sym typeface="Lato"/>
            </a:endParaRPr>
          </a:p>
          <a:p>
            <a:pPr marL="0" lvl="0" indent="0" algn="l" rtl="0">
              <a:spcBef>
                <a:spcPts val="0"/>
              </a:spcBef>
              <a:spcAft>
                <a:spcPts val="0"/>
              </a:spcAft>
              <a:buNone/>
            </a:pPr>
            <a:endParaRPr dirty="0"/>
          </a:p>
        </p:txBody>
      </p:sp>
      <p:sp>
        <p:nvSpPr>
          <p:cNvPr id="248" name="Google Shape;248;p14:notes"/>
          <p:cNvSpPr txBox="1">
            <a:spLocks noGrp="1"/>
          </p:cNvSpPr>
          <p:nvPr>
            <p:ph type="sldNum" idx="12"/>
          </p:nvPr>
        </p:nvSpPr>
        <p:spPr>
          <a:xfrm>
            <a:off x="4059181" y="8977133"/>
            <a:ext cx="3105348" cy="472567"/>
          </a:xfrm>
          <a:prstGeom prst="rect">
            <a:avLst/>
          </a:prstGeom>
          <a:noFill/>
          <a:ln>
            <a:noFill/>
          </a:ln>
        </p:spPr>
        <p:txBody>
          <a:bodyPr spcFirstLastPara="1" wrap="square" lIns="94925" tIns="47450" rIns="94925" bIns="4745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2" name="Google Shape;262;p15:notes"/>
          <p:cNvSpPr txBox="1">
            <a:spLocks noGrp="1"/>
          </p:cNvSpPr>
          <p:nvPr>
            <p:ph type="body" idx="1"/>
          </p:nvPr>
        </p:nvSpPr>
        <p:spPr>
          <a:xfrm>
            <a:off x="716619" y="4489387"/>
            <a:ext cx="5732949" cy="4253103"/>
          </a:xfrm>
          <a:prstGeom prst="rect">
            <a:avLst/>
          </a:prstGeom>
          <a:noFill/>
          <a:ln>
            <a:noFill/>
          </a:ln>
        </p:spPr>
        <p:txBody>
          <a:bodyPr spcFirstLastPara="1" wrap="square" lIns="94925" tIns="47450" rIns="94925" bIns="47450" anchor="t" anchorCtr="0">
            <a:noAutofit/>
          </a:bodyPr>
          <a:lstStyle/>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b="1" dirty="0">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Lato"/>
                <a:ea typeface="Lato"/>
                <a:cs typeface="Lato"/>
                <a:sym typeface="Lato"/>
              </a:rPr>
              <a:t>Reporting alleged employee misconduct  </a:t>
            </a:r>
            <a:r>
              <a:rPr lang="en-US" dirty="0">
                <a:latin typeface="Lato"/>
                <a:ea typeface="Lato"/>
                <a:cs typeface="Lato"/>
                <a:sym typeface="Lato"/>
              </a:rPr>
              <a:t>is a separate responsibility from the mandated reporter requirements. </a:t>
            </a:r>
            <a:r>
              <a:rPr lang="en-US" sz="1200" b="0" i="0" u="none" strike="noStrike" dirty="0">
                <a:solidFill>
                  <a:srgbClr val="3F3F3F"/>
                </a:solidFill>
                <a:latin typeface="Lato"/>
                <a:ea typeface="Lato"/>
                <a:cs typeface="Lato"/>
                <a:sym typeface="Lato"/>
              </a:rPr>
              <a:t>it is advisable that the report be made to local law enforcement if the suspected abuse involves an employee/volunteer.</a:t>
            </a:r>
            <a:endParaRPr lang="en-US" dirty="0"/>
          </a:p>
          <a:p>
            <a:pPr marL="0" lvl="0" indent="0" algn="l" rtl="0">
              <a:spcBef>
                <a:spcPts val="0"/>
              </a:spcBef>
              <a:spcAft>
                <a:spcPts val="0"/>
              </a:spcAft>
              <a:buNone/>
            </a:pPr>
            <a:endParaRPr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Calibri"/>
              <a:buNone/>
            </a:pPr>
            <a:endParaRPr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Lato"/>
              <a:buNone/>
            </a:pPr>
            <a:r>
              <a:rPr lang="en-US" b="1" dirty="0">
                <a:latin typeface="Lato"/>
                <a:ea typeface="Lato"/>
                <a:cs typeface="Lato"/>
                <a:sym typeface="Lato"/>
              </a:rPr>
              <a:t>We are guided by LAUSD policy; therefore, </a:t>
            </a:r>
            <a:r>
              <a:rPr lang="en-US" dirty="0">
                <a:latin typeface="Lato"/>
                <a:ea typeface="Lato"/>
                <a:cs typeface="Lato"/>
                <a:sym typeface="Lato"/>
              </a:rPr>
              <a:t>the </a:t>
            </a:r>
            <a:r>
              <a:rPr lang="en-US" sz="1200" dirty="0">
                <a:latin typeface="Lato"/>
                <a:ea typeface="Lato"/>
                <a:cs typeface="Lato"/>
                <a:sym typeface="Lato"/>
              </a:rPr>
              <a:t>mandated reporter must advise the employee’s supervisor of the suspected inappropriate conduct to ensure the safety of the children.</a:t>
            </a:r>
            <a:endParaRPr dirty="0"/>
          </a:p>
          <a:p>
            <a:pPr marL="0" lvl="0" indent="0" algn="l" rtl="0">
              <a:spcBef>
                <a:spcPts val="0"/>
              </a:spcBef>
              <a:spcAft>
                <a:spcPts val="0"/>
              </a:spcAft>
              <a:buNone/>
            </a:pPr>
            <a:endParaRPr lang="en-US" dirty="0"/>
          </a:p>
        </p:txBody>
      </p:sp>
      <p:sp>
        <p:nvSpPr>
          <p:cNvPr id="263" name="Google Shape;263;p15:notes"/>
          <p:cNvSpPr txBox="1">
            <a:spLocks noGrp="1"/>
          </p:cNvSpPr>
          <p:nvPr>
            <p:ph type="sldNum" idx="12"/>
          </p:nvPr>
        </p:nvSpPr>
        <p:spPr>
          <a:xfrm>
            <a:off x="4059181" y="8977133"/>
            <a:ext cx="3105348" cy="472567"/>
          </a:xfrm>
          <a:prstGeom prst="rect">
            <a:avLst/>
          </a:prstGeom>
          <a:noFill/>
          <a:ln>
            <a:noFill/>
          </a:ln>
        </p:spPr>
        <p:txBody>
          <a:bodyPr spcFirstLastPara="1" wrap="square" lIns="94925" tIns="47450" rIns="94925" bIns="4745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latin typeface="Lato"/>
                <a:ea typeface="Lato"/>
                <a:cs typeface="Lato"/>
                <a:sym typeface="Lato"/>
              </a:rPr>
              <a:t>In this section we will review the types of child abuse and neglect including physical abuse, neglect, sexual abuse, commercial sexual exploitation of children and grooming.</a:t>
            </a:r>
            <a:endParaRPr/>
          </a:p>
        </p:txBody>
      </p:sp>
      <p:sp>
        <p:nvSpPr>
          <p:cNvPr id="278" name="Google Shape;278;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Lato"/>
              <a:buNone/>
            </a:pPr>
            <a:r>
              <a:rPr lang="en-US" sz="1200" b="0" dirty="0">
                <a:latin typeface="Lato"/>
                <a:ea typeface="Lato"/>
                <a:cs typeface="Lato"/>
                <a:sym typeface="Lato"/>
              </a:rPr>
              <a:t>Reportable victims of suspected child abuse include any individual under age 18.</a:t>
            </a:r>
            <a:endParaRPr dirty="0"/>
          </a:p>
          <a:p>
            <a:pPr marL="0" lvl="0" indent="0" algn="l" rtl="0">
              <a:spcBef>
                <a:spcPts val="0"/>
              </a:spcBef>
              <a:spcAft>
                <a:spcPts val="0"/>
              </a:spcAft>
              <a:buNone/>
            </a:pPr>
            <a:endParaRPr sz="1200" b="0"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Lato"/>
              <a:buNone/>
            </a:pPr>
            <a:r>
              <a:rPr lang="en-US" sz="1200" dirty="0">
                <a:latin typeface="Lato"/>
                <a:ea typeface="Lato"/>
                <a:cs typeface="Lato"/>
                <a:sym typeface="Lato"/>
              </a:rPr>
              <a:t>Students age 18 or older who </a:t>
            </a:r>
            <a:r>
              <a:rPr lang="en-US" sz="1200" b="1" dirty="0">
                <a:latin typeface="Lato"/>
                <a:ea typeface="Lato"/>
                <a:cs typeface="Lato"/>
                <a:sym typeface="Lato"/>
              </a:rPr>
              <a:t>are dependent adults, can be reported as victims of </a:t>
            </a:r>
            <a:r>
              <a:rPr lang="en-US" sz="1200" b="1" u="sng" dirty="0">
                <a:latin typeface="Lato"/>
                <a:ea typeface="Lato"/>
                <a:cs typeface="Lato"/>
                <a:sym typeface="Lato"/>
              </a:rPr>
              <a:t>suspected dependent adult abuse </a:t>
            </a:r>
            <a:r>
              <a:rPr lang="en-US" sz="1200" dirty="0">
                <a:latin typeface="Lato"/>
                <a:ea typeface="Lato"/>
                <a:cs typeface="Lato"/>
                <a:sym typeface="Lato"/>
              </a:rPr>
              <a:t>to Adult Protective Services. </a:t>
            </a:r>
            <a:r>
              <a:rPr lang="en-US" b="0" i="0" dirty="0">
                <a:solidFill>
                  <a:srgbClr val="333333"/>
                </a:solidFill>
                <a:latin typeface="Source Sans Pro"/>
                <a:ea typeface="Source Sans Pro"/>
                <a:cs typeface="Source Sans Pro"/>
                <a:sym typeface="Source Sans Pro"/>
              </a:rPr>
              <a:t>You may refer to the </a:t>
            </a:r>
            <a:r>
              <a:rPr lang="en-US" sz="1800" i="1" u="none" strike="noStrike" dirty="0">
                <a:solidFill>
                  <a:srgbClr val="0563C1"/>
                </a:solidFill>
                <a:latin typeface="Times New Roman"/>
                <a:ea typeface="Times New Roman"/>
                <a:cs typeface="Times New Roman"/>
                <a:sym typeface="Times New Roman"/>
              </a:rPr>
              <a:t>Dependent/Elder Adult Abuse and Neglect Reporting Requirements</a:t>
            </a:r>
            <a:r>
              <a:rPr lang="en-US" sz="1800" i="1" u="none" strike="noStrike" dirty="0">
                <a:solidFill>
                  <a:srgbClr val="000000"/>
                </a:solidFill>
                <a:latin typeface="Times New Roman"/>
                <a:ea typeface="Times New Roman"/>
                <a:cs typeface="Times New Roman"/>
                <a:sym typeface="Times New Roman"/>
              </a:rPr>
              <a:t> bulletin.</a:t>
            </a:r>
            <a:r>
              <a:rPr lang="en-US" sz="1800" u="none" strike="noStrike" dirty="0">
                <a:solidFill>
                  <a:srgbClr val="000000"/>
                </a:solidFill>
                <a:latin typeface="Times New Roman"/>
                <a:ea typeface="Times New Roman"/>
                <a:cs typeface="Times New Roman"/>
                <a:sym typeface="Times New Roman"/>
              </a:rPr>
              <a:t>  </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Lato"/>
              <a:ea typeface="Lato"/>
              <a:cs typeface="Lato"/>
              <a:sym typeface="Lato"/>
            </a:endParaRPr>
          </a:p>
          <a:p>
            <a:pPr marL="0" lvl="0" indent="0" algn="l" rtl="0">
              <a:spcBef>
                <a:spcPts val="0"/>
              </a:spcBef>
              <a:spcAft>
                <a:spcPts val="0"/>
              </a:spcAft>
              <a:buNone/>
            </a:pPr>
            <a:r>
              <a:rPr lang="en-US" sz="1200" b="1" dirty="0">
                <a:latin typeface="Lato"/>
                <a:ea typeface="Lato"/>
                <a:cs typeface="Lato"/>
                <a:sym typeface="Lato"/>
              </a:rPr>
              <a:t>Dependent adults </a:t>
            </a:r>
            <a:r>
              <a:rPr lang="en-US" sz="1200" b="0" dirty="0">
                <a:latin typeface="Lato"/>
                <a:ea typeface="Lato"/>
                <a:cs typeface="Lato"/>
                <a:sym typeface="Lato"/>
              </a:rPr>
              <a:t>are persons 18 or over who have a disability that restricts their ability to carry our normal activities, or to protect their rights. </a:t>
            </a:r>
            <a:endParaRPr dirty="0"/>
          </a:p>
          <a:p>
            <a:pPr marL="0" lvl="0" indent="0" algn="l" rtl="0">
              <a:spcBef>
                <a:spcPts val="0"/>
              </a:spcBef>
              <a:spcAft>
                <a:spcPts val="0"/>
              </a:spcAft>
              <a:buNone/>
            </a:pPr>
            <a:endParaRPr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Lato"/>
              <a:buNone/>
            </a:pPr>
            <a:r>
              <a:rPr lang="en-US" sz="1200" b="1" dirty="0">
                <a:latin typeface="Lato"/>
                <a:ea typeface="Lato"/>
                <a:cs typeface="Lato"/>
                <a:sym typeface="Lato"/>
              </a:rPr>
              <a:t>Students that may have developmental or cognitive disabilities </a:t>
            </a:r>
            <a:r>
              <a:rPr lang="en-US" sz="1200" dirty="0">
                <a:latin typeface="Lato"/>
                <a:ea typeface="Lato"/>
                <a:cs typeface="Lato"/>
                <a:sym typeface="Lato"/>
              </a:rPr>
              <a:t>can be victims of child abuse regardless of the age of the student, depending on the totality of the circumstances.</a:t>
            </a:r>
            <a:endParaRPr dirty="0"/>
          </a:p>
          <a:p>
            <a:pPr marL="0" lvl="0" indent="0" algn="l" rtl="0">
              <a:spcBef>
                <a:spcPts val="0"/>
              </a:spcBef>
              <a:spcAft>
                <a:spcPts val="0"/>
              </a:spcAft>
              <a:buNone/>
            </a:pPr>
            <a:endParaRPr dirty="0"/>
          </a:p>
        </p:txBody>
      </p:sp>
      <p:sp>
        <p:nvSpPr>
          <p:cNvPr id="287" name="Google Shape;287;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4" name="Google Shape;304;p18:notes"/>
          <p:cNvSpPr txBox="1">
            <a:spLocks noGrp="1"/>
          </p:cNvSpPr>
          <p:nvPr>
            <p:ph type="body" idx="1"/>
          </p:nvPr>
        </p:nvSpPr>
        <p:spPr>
          <a:xfrm>
            <a:off x="716619" y="4489387"/>
            <a:ext cx="5732949" cy="4253103"/>
          </a:xfrm>
          <a:prstGeom prst="rect">
            <a:avLst/>
          </a:prstGeom>
          <a:noFill/>
          <a:ln>
            <a:noFill/>
          </a:ln>
        </p:spPr>
        <p:txBody>
          <a:bodyPr spcFirstLastPara="1" wrap="square" lIns="94925" tIns="47450" rIns="94925" bIns="47450" anchor="t" anchorCtr="0">
            <a:noAutofit/>
          </a:bodyPr>
          <a:lstStyle/>
          <a:p>
            <a:pPr marL="114300" lvl="0" indent="0" algn="l" rtl="0">
              <a:spcBef>
                <a:spcPts val="0"/>
              </a:spcBef>
              <a:spcAft>
                <a:spcPts val="0"/>
              </a:spcAft>
              <a:buClr>
                <a:schemeClr val="dk1"/>
              </a:buClr>
              <a:buSzPts val="2400"/>
              <a:buFont typeface="Calibri"/>
              <a:buNone/>
            </a:pPr>
            <a:endParaRPr sz="1200" dirty="0">
              <a:latin typeface="Lato"/>
              <a:ea typeface="Lato"/>
              <a:cs typeface="Lato"/>
              <a:sym typeface="Lato"/>
            </a:endParaRPr>
          </a:p>
          <a:p>
            <a:pPr marL="114300" lvl="0" indent="0" algn="l" rtl="0">
              <a:spcBef>
                <a:spcPts val="0"/>
              </a:spcBef>
              <a:spcAft>
                <a:spcPts val="0"/>
              </a:spcAft>
              <a:buClr>
                <a:schemeClr val="dk1"/>
              </a:buClr>
              <a:buSzPts val="2400"/>
              <a:buFont typeface="Lato"/>
              <a:buNone/>
            </a:pPr>
            <a:r>
              <a:rPr lang="en-US" b="1" dirty="0">
                <a:latin typeface="Lato"/>
                <a:ea typeface="Lato"/>
                <a:cs typeface="Lato"/>
                <a:sym typeface="Lato"/>
              </a:rPr>
              <a:t>Some examples of neglect that may not always seem obvious as reportable, include:</a:t>
            </a:r>
            <a:endParaRPr b="1" dirty="0">
              <a:latin typeface="Lato"/>
              <a:ea typeface="Lato"/>
              <a:cs typeface="Lato"/>
              <a:sym typeface="Lato"/>
            </a:endParaRPr>
          </a:p>
          <a:p>
            <a:pPr marL="171450" lvl="0" indent="-171450" algn="l" rtl="0">
              <a:lnSpc>
                <a:spcPct val="115000"/>
              </a:lnSpc>
              <a:spcBef>
                <a:spcPts val="0"/>
              </a:spcBef>
              <a:spcAft>
                <a:spcPts val="0"/>
              </a:spcAft>
              <a:buClr>
                <a:schemeClr val="dk1"/>
              </a:buClr>
              <a:buSzPts val="1100"/>
              <a:buFont typeface="Arial"/>
              <a:buChar char="•"/>
            </a:pPr>
            <a:r>
              <a:rPr lang="en-US" dirty="0">
                <a:latin typeface="Lato"/>
                <a:ea typeface="Lato"/>
                <a:cs typeface="Lato"/>
                <a:sym typeface="Lato"/>
              </a:rPr>
              <a:t>A parent/caregiver who does not secure controlled substances (e.g. prescription medications) </a:t>
            </a:r>
            <a:endParaRPr dirty="0"/>
          </a:p>
          <a:p>
            <a:pPr marL="171450" lvl="0" indent="-171450" algn="l" rtl="0">
              <a:lnSpc>
                <a:spcPct val="115000"/>
              </a:lnSpc>
              <a:spcBef>
                <a:spcPts val="0"/>
              </a:spcBef>
              <a:spcAft>
                <a:spcPts val="0"/>
              </a:spcAft>
              <a:buClr>
                <a:schemeClr val="dk1"/>
              </a:buClr>
              <a:buSzPts val="1100"/>
              <a:buFont typeface="Arial"/>
              <a:buChar char="•"/>
            </a:pPr>
            <a:r>
              <a:rPr lang="en-US" dirty="0">
                <a:latin typeface="Lato"/>
                <a:ea typeface="Lato"/>
                <a:cs typeface="Lato"/>
                <a:sym typeface="Lato"/>
              </a:rPr>
              <a:t>A parent/caregiver who does not secure weapons in their home to prevent their child from accessing them; </a:t>
            </a:r>
            <a:endParaRPr dirty="0"/>
          </a:p>
          <a:p>
            <a:pPr marL="171450" lvl="0" indent="-171450" algn="l" rtl="0">
              <a:lnSpc>
                <a:spcPct val="115000"/>
              </a:lnSpc>
              <a:spcBef>
                <a:spcPts val="0"/>
              </a:spcBef>
              <a:spcAft>
                <a:spcPts val="0"/>
              </a:spcAft>
              <a:buClr>
                <a:schemeClr val="dk1"/>
              </a:buClr>
              <a:buSzPts val="1100"/>
              <a:buFont typeface="Arial"/>
              <a:buChar char="•"/>
            </a:pPr>
            <a:r>
              <a:rPr lang="en-US" dirty="0">
                <a:latin typeface="Lato"/>
                <a:ea typeface="Lato"/>
                <a:cs typeface="Lato"/>
                <a:sym typeface="Lato"/>
              </a:rPr>
              <a:t>or a parent /caregiver who is under the influence of drugs or alcohol, when arriving to pick up a child , particularly if the parent/caregiver is believed/suspected to be impaired while driving with children in their car.</a:t>
            </a:r>
            <a:endParaRPr dirty="0">
              <a:latin typeface="Lato"/>
              <a:ea typeface="Lato"/>
              <a:cs typeface="Lato"/>
              <a:sym typeface="Lato"/>
            </a:endParaRPr>
          </a:p>
          <a:p>
            <a:pPr marL="0" lvl="0" indent="0" algn="l" rtl="0">
              <a:spcBef>
                <a:spcPts val="448"/>
              </a:spcBef>
              <a:spcAft>
                <a:spcPts val="0"/>
              </a:spcAft>
              <a:buNone/>
            </a:pPr>
            <a:endParaRPr dirty="0">
              <a:solidFill>
                <a:srgbClr val="2F2B20"/>
              </a:solidFill>
            </a:endParaRPr>
          </a:p>
        </p:txBody>
      </p:sp>
      <p:sp>
        <p:nvSpPr>
          <p:cNvPr id="305" name="Google Shape;305;p18:notes"/>
          <p:cNvSpPr txBox="1">
            <a:spLocks noGrp="1"/>
          </p:cNvSpPr>
          <p:nvPr>
            <p:ph type="sldNum" idx="12"/>
          </p:nvPr>
        </p:nvSpPr>
        <p:spPr>
          <a:xfrm>
            <a:off x="4059181" y="8977133"/>
            <a:ext cx="3105348" cy="472567"/>
          </a:xfrm>
          <a:prstGeom prst="rect">
            <a:avLst/>
          </a:prstGeom>
          <a:noFill/>
          <a:ln>
            <a:noFill/>
          </a:ln>
        </p:spPr>
        <p:txBody>
          <a:bodyPr spcFirstLastPara="1" wrap="square" lIns="94925" tIns="47450" rIns="94925" bIns="4745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9: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6" name="Google Shape;316;p19:notes"/>
          <p:cNvSpPr txBox="1">
            <a:spLocks noGrp="1"/>
          </p:cNvSpPr>
          <p:nvPr>
            <p:ph type="body" idx="1"/>
          </p:nvPr>
        </p:nvSpPr>
        <p:spPr>
          <a:xfrm>
            <a:off x="716619" y="4489387"/>
            <a:ext cx="5732949" cy="4253103"/>
          </a:xfrm>
          <a:prstGeom prst="rect">
            <a:avLst/>
          </a:prstGeom>
          <a:noFill/>
          <a:ln>
            <a:noFill/>
          </a:ln>
        </p:spPr>
        <p:txBody>
          <a:bodyPr spcFirstLastPara="1" wrap="square" lIns="94925" tIns="47450" rIns="94925" bIns="47450" anchor="t" anchorCtr="0">
            <a:noAutofit/>
          </a:bodyPr>
          <a:lstStyle/>
          <a:p>
            <a:pPr marL="0" lvl="0" indent="0" algn="l" rtl="0">
              <a:spcBef>
                <a:spcPts val="0"/>
              </a:spcBef>
              <a:spcAft>
                <a:spcPts val="0"/>
              </a:spcAft>
              <a:buNone/>
            </a:pPr>
            <a:r>
              <a:rPr lang="en-US">
                <a:latin typeface="Lato"/>
                <a:ea typeface="Lato"/>
                <a:cs typeface="Lato"/>
                <a:sym typeface="Lato"/>
              </a:rPr>
              <a:t>Exposure to domestic violence may be considered a form of emotional abuse.  </a:t>
            </a:r>
            <a:endParaRPr/>
          </a:p>
          <a:p>
            <a:pPr marL="0" lvl="0" indent="0" algn="l" rtl="0">
              <a:spcBef>
                <a:spcPts val="0"/>
              </a:spcBef>
              <a:spcAft>
                <a:spcPts val="0"/>
              </a:spcAft>
              <a:buNone/>
            </a:pPr>
            <a:r>
              <a:rPr lang="en-US">
                <a:latin typeface="Lato"/>
                <a:ea typeface="Lato"/>
                <a:cs typeface="Lato"/>
                <a:sym typeface="Lato"/>
              </a:rPr>
              <a:t>Belittling or humiliating a child by name calling or other forms of emotional mistreatment that cause the child emotional distress may also be considered a form of emotional abuse.</a:t>
            </a:r>
            <a:endParaRPr>
              <a:latin typeface="Lato"/>
              <a:ea typeface="Lato"/>
              <a:cs typeface="Lato"/>
              <a:sym typeface="Lato"/>
            </a:endParaRPr>
          </a:p>
          <a:p>
            <a:pPr marL="0" lvl="0" indent="0" algn="l" rtl="0">
              <a:spcBef>
                <a:spcPts val="0"/>
              </a:spcBef>
              <a:spcAft>
                <a:spcPts val="0"/>
              </a:spcAft>
              <a:buNone/>
            </a:pPr>
            <a:endParaRPr/>
          </a:p>
        </p:txBody>
      </p:sp>
      <p:sp>
        <p:nvSpPr>
          <p:cNvPr id="317" name="Google Shape;317;p19:notes"/>
          <p:cNvSpPr txBox="1">
            <a:spLocks noGrp="1"/>
          </p:cNvSpPr>
          <p:nvPr>
            <p:ph type="sldNum" idx="12"/>
          </p:nvPr>
        </p:nvSpPr>
        <p:spPr>
          <a:xfrm>
            <a:off x="4059181" y="8977133"/>
            <a:ext cx="3105348" cy="472567"/>
          </a:xfrm>
          <a:prstGeom prst="rect">
            <a:avLst/>
          </a:prstGeom>
          <a:noFill/>
          <a:ln>
            <a:noFill/>
          </a:ln>
        </p:spPr>
        <p:txBody>
          <a:bodyPr spcFirstLastPara="1" wrap="square" lIns="94925" tIns="47450" rIns="94925" bIns="4745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Lato"/>
              <a:buNone/>
            </a:pPr>
            <a:r>
              <a:rPr lang="en-US" sz="1200" dirty="0">
                <a:latin typeface="Lato"/>
                <a:ea typeface="Lato"/>
                <a:cs typeface="Lato"/>
                <a:sym typeface="Lato"/>
              </a:rPr>
              <a:t>The objective of today’s training is to review our knowledge about recognizing and reporting abuse </a:t>
            </a:r>
            <a:r>
              <a:rPr lang="en-US" b="0" i="0" dirty="0">
                <a:solidFill>
                  <a:srgbClr val="000000"/>
                </a:solidFill>
                <a:latin typeface="Lato"/>
                <a:ea typeface="Lato"/>
                <a:cs typeface="Lato"/>
                <a:sym typeface="Lato"/>
              </a:rPr>
              <a:t>so we may carry out our responsibilities properly and understand our critical role in the lives of children and families. </a:t>
            </a:r>
            <a:endParaRPr sz="1200" dirty="0">
              <a:solidFill>
                <a:srgbClr val="0070C0"/>
              </a:solidFill>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Lato"/>
              <a:buNone/>
            </a:pPr>
            <a:r>
              <a:rPr lang="en-US" sz="1200" b="0" dirty="0">
                <a:latin typeface="Lato"/>
                <a:ea typeface="Lato"/>
                <a:cs typeface="Lato"/>
                <a:sym typeface="Lato"/>
              </a:rPr>
              <a:t>T</a:t>
            </a:r>
            <a:r>
              <a:rPr lang="en-US" sz="1200" dirty="0">
                <a:latin typeface="Lato"/>
                <a:ea typeface="Lato"/>
                <a:cs typeface="Lato"/>
                <a:sym typeface="Lato"/>
              </a:rPr>
              <a:t>he content of this PowerPoint is </a:t>
            </a:r>
            <a:r>
              <a:rPr lang="en-US" sz="1200" i="0" dirty="0">
                <a:latin typeface="Lato"/>
                <a:ea typeface="Lato"/>
                <a:cs typeface="Lato"/>
                <a:sym typeface="Lato"/>
              </a:rPr>
              <a:t>from</a:t>
            </a:r>
            <a:r>
              <a:rPr lang="en-US" sz="1200" b="1" i="0" dirty="0">
                <a:latin typeface="Lato"/>
                <a:ea typeface="Lato"/>
                <a:cs typeface="Lato"/>
                <a:sym typeface="Lato"/>
              </a:rPr>
              <a:t> </a:t>
            </a:r>
            <a:r>
              <a:rPr lang="en-US" sz="1200" b="0" i="0" dirty="0">
                <a:latin typeface="Lato"/>
                <a:ea typeface="Lato"/>
                <a:cs typeface="Lato"/>
                <a:sym typeface="Lato"/>
              </a:rPr>
              <a:t>the Districts </a:t>
            </a:r>
            <a:r>
              <a:rPr lang="en-US" sz="1200" i="0" dirty="0">
                <a:latin typeface="Lato"/>
                <a:ea typeface="Lato"/>
                <a:cs typeface="Lato"/>
                <a:sym typeface="Lato"/>
              </a:rPr>
              <a:t>Child Abuse and Neglect Reporting Requirements Bulletin.</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Lato"/>
              <a:buNone/>
            </a:pPr>
            <a:r>
              <a:rPr lang="en-US" b="0" i="0" dirty="0">
                <a:solidFill>
                  <a:srgbClr val="000000"/>
                </a:solidFill>
                <a:latin typeface="Lato"/>
                <a:ea typeface="Lato"/>
                <a:cs typeface="Lato"/>
                <a:sym typeface="Lato"/>
              </a:rPr>
              <a:t>Child abuse is more than bruises or broken bones. </a:t>
            </a:r>
            <a:endParaRPr dirty="0"/>
          </a:p>
          <a:p>
            <a:pPr marL="0" marR="0" lvl="0" indent="0" algn="l" rtl="0">
              <a:lnSpc>
                <a:spcPct val="100000"/>
              </a:lnSpc>
              <a:spcBef>
                <a:spcPts val="0"/>
              </a:spcBef>
              <a:spcAft>
                <a:spcPts val="0"/>
              </a:spcAft>
              <a:buClr>
                <a:srgbClr val="000000"/>
              </a:buClr>
              <a:buSzPts val="1200"/>
              <a:buFont typeface="Lato"/>
              <a:buNone/>
            </a:pPr>
            <a:r>
              <a:rPr lang="en-US" b="0" i="0" dirty="0">
                <a:solidFill>
                  <a:srgbClr val="000000"/>
                </a:solidFill>
                <a:latin typeface="Lato"/>
                <a:ea typeface="Lato"/>
                <a:cs typeface="Lato"/>
                <a:sym typeface="Lato"/>
              </a:rPr>
              <a:t>While physical abuse often leaves visible scars, not all child abuse is as obvious, but can do just as much harm. </a:t>
            </a:r>
            <a:endParaRPr dirty="0"/>
          </a:p>
          <a:p>
            <a:pPr marL="0" marR="0" lvl="0" indent="0" algn="l" rtl="0">
              <a:lnSpc>
                <a:spcPct val="100000"/>
              </a:lnSpc>
              <a:spcBef>
                <a:spcPts val="0"/>
              </a:spcBef>
              <a:spcAft>
                <a:spcPts val="0"/>
              </a:spcAft>
              <a:buClr>
                <a:srgbClr val="000000"/>
              </a:buClr>
              <a:buSzPts val="1200"/>
              <a:buFont typeface="Lato"/>
              <a:buNone/>
            </a:pPr>
            <a:r>
              <a:rPr lang="en-US" b="0" i="0" dirty="0">
                <a:solidFill>
                  <a:srgbClr val="000000"/>
                </a:solidFill>
                <a:latin typeface="Lato"/>
                <a:ea typeface="Lato"/>
                <a:cs typeface="Lato"/>
                <a:sym typeface="Lato"/>
              </a:rPr>
              <a:t>It is important that individuals working with and around children and youth be able to know what constitutes child abuse and neglect and know how to identify potential signs.</a:t>
            </a:r>
            <a:endParaRPr dirty="0"/>
          </a:p>
          <a:p>
            <a:pPr marL="0" marR="0" lvl="0" indent="0" algn="l" rtl="0">
              <a:lnSpc>
                <a:spcPct val="100000"/>
              </a:lnSpc>
              <a:spcBef>
                <a:spcPts val="0"/>
              </a:spcBef>
              <a:spcAft>
                <a:spcPts val="0"/>
              </a:spcAft>
              <a:buClr>
                <a:schemeClr val="dk1"/>
              </a:buClr>
              <a:buSzPts val="1200"/>
              <a:buFont typeface="Calibri"/>
              <a:buNone/>
            </a:pPr>
            <a:endParaRPr sz="1200" i="1" dirty="0"/>
          </a:p>
          <a:p>
            <a:pPr marL="0" lvl="0" indent="0" algn="l" rtl="0">
              <a:spcBef>
                <a:spcPts val="0"/>
              </a:spcBef>
              <a:spcAft>
                <a:spcPts val="0"/>
              </a:spcAft>
              <a:buNone/>
            </a:pPr>
            <a:endParaRPr dirty="0"/>
          </a:p>
        </p:txBody>
      </p:sp>
      <p:sp>
        <p:nvSpPr>
          <p:cNvPr id="101" name="Google Shape;101;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2" indent="0" algn="l" rtl="0">
              <a:lnSpc>
                <a:spcPct val="90000"/>
              </a:lnSpc>
              <a:spcBef>
                <a:spcPts val="0"/>
              </a:spcBef>
              <a:spcAft>
                <a:spcPts val="0"/>
              </a:spcAft>
              <a:buNone/>
            </a:pPr>
            <a:r>
              <a:rPr lang="en-US">
                <a:latin typeface="Lato"/>
                <a:ea typeface="Lato"/>
                <a:cs typeface="Lato"/>
                <a:sym typeface="Lato"/>
              </a:rPr>
              <a:t>Sexual abuse includes several categories; lewd and lascivious behavior, lewd conduct.</a:t>
            </a:r>
            <a:endParaRPr/>
          </a:p>
          <a:p>
            <a:pPr marL="0" lvl="2" indent="0" algn="l" rtl="0">
              <a:lnSpc>
                <a:spcPct val="90000"/>
              </a:lnSpc>
              <a:spcBef>
                <a:spcPts val="0"/>
              </a:spcBef>
              <a:spcAft>
                <a:spcPts val="0"/>
              </a:spcAft>
              <a:buNone/>
            </a:pPr>
            <a:endParaRPr>
              <a:latin typeface="Lato"/>
              <a:ea typeface="Lato"/>
              <a:cs typeface="Lato"/>
              <a:sym typeface="Lato"/>
            </a:endParaRPr>
          </a:p>
          <a:p>
            <a:pPr marL="0" marR="0" lvl="2" indent="0" algn="l" rtl="0">
              <a:lnSpc>
                <a:spcPct val="90000"/>
              </a:lnSpc>
              <a:spcBef>
                <a:spcPts val="0"/>
              </a:spcBef>
              <a:spcAft>
                <a:spcPts val="0"/>
              </a:spcAft>
              <a:buClr>
                <a:schemeClr val="dk1"/>
              </a:buClr>
              <a:buSzPts val="1200"/>
              <a:buFont typeface="Lato"/>
              <a:buNone/>
            </a:pPr>
            <a:r>
              <a:rPr lang="en-US">
                <a:latin typeface="Lato"/>
                <a:ea typeface="Lato"/>
                <a:cs typeface="Lato"/>
                <a:sym typeface="Lato"/>
              </a:rPr>
              <a:t>Sexual innuendos are a common form of lewd and lascivious behavior.  </a:t>
            </a:r>
            <a:endParaRPr/>
          </a:p>
          <a:p>
            <a:pPr marL="0" marR="0" lvl="2" indent="0" algn="l" rtl="0">
              <a:lnSpc>
                <a:spcPct val="90000"/>
              </a:lnSpc>
              <a:spcBef>
                <a:spcPts val="0"/>
              </a:spcBef>
              <a:spcAft>
                <a:spcPts val="0"/>
              </a:spcAft>
              <a:buClr>
                <a:schemeClr val="dk1"/>
              </a:buClr>
              <a:buSzPts val="1200"/>
              <a:buFont typeface="Lato"/>
              <a:buNone/>
            </a:pPr>
            <a:r>
              <a:rPr lang="en-US">
                <a:latin typeface="Lato"/>
                <a:ea typeface="Lato"/>
                <a:cs typeface="Lato"/>
                <a:sym typeface="Lato"/>
              </a:rPr>
              <a:t>An example of lewd conduct may be an adult making comments towards students on their body. </a:t>
            </a:r>
            <a:endParaRPr/>
          </a:p>
          <a:p>
            <a:pPr marL="0" lvl="2" indent="0" algn="l" rtl="0">
              <a:lnSpc>
                <a:spcPct val="90000"/>
              </a:lnSpc>
              <a:spcBef>
                <a:spcPts val="0"/>
              </a:spcBef>
              <a:spcAft>
                <a:spcPts val="0"/>
              </a:spcAft>
              <a:buNone/>
            </a:pPr>
            <a:endParaRPr>
              <a:latin typeface="Lato"/>
              <a:ea typeface="Lato"/>
              <a:cs typeface="Lato"/>
              <a:sym typeface="Lato"/>
            </a:endParaRPr>
          </a:p>
          <a:p>
            <a:pPr marL="0" lvl="2" indent="0" algn="l" rtl="0">
              <a:lnSpc>
                <a:spcPct val="90000"/>
              </a:lnSpc>
              <a:spcBef>
                <a:spcPts val="367"/>
              </a:spcBef>
              <a:spcAft>
                <a:spcPts val="0"/>
              </a:spcAft>
              <a:buNone/>
            </a:pPr>
            <a:r>
              <a:rPr lang="en-US">
                <a:latin typeface="Lato"/>
                <a:ea typeface="Lato"/>
                <a:cs typeface="Lato"/>
                <a:sym typeface="Lato"/>
              </a:rPr>
              <a:t>Hazing</a:t>
            </a:r>
            <a:r>
              <a:rPr lang="en-US" b="1">
                <a:latin typeface="Lato"/>
                <a:ea typeface="Lato"/>
                <a:cs typeface="Lato"/>
                <a:sym typeface="Lato"/>
              </a:rPr>
              <a:t> </a:t>
            </a:r>
            <a:r>
              <a:rPr lang="en-US">
                <a:latin typeface="Lato"/>
                <a:ea typeface="Lato"/>
                <a:cs typeface="Lato"/>
                <a:sym typeface="Lato"/>
              </a:rPr>
              <a:t>may constitute physical or sexual abuse as well.</a:t>
            </a:r>
            <a:endParaRPr/>
          </a:p>
          <a:p>
            <a:pPr marL="0" lvl="0" indent="0" algn="l" rtl="0">
              <a:spcBef>
                <a:spcPts val="0"/>
              </a:spcBef>
              <a:spcAft>
                <a:spcPts val="0"/>
              </a:spcAft>
              <a:buNone/>
            </a:pPr>
            <a:endParaRPr/>
          </a:p>
        </p:txBody>
      </p:sp>
      <p:sp>
        <p:nvSpPr>
          <p:cNvPr id="328" name="Google Shape;328;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1: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1:notes"/>
          <p:cNvSpPr txBox="1">
            <a:spLocks noGrp="1"/>
          </p:cNvSpPr>
          <p:nvPr>
            <p:ph type="body" idx="1"/>
          </p:nvPr>
        </p:nvSpPr>
        <p:spPr>
          <a:xfrm>
            <a:off x="716619" y="4489387"/>
            <a:ext cx="5732949" cy="4253103"/>
          </a:xfrm>
          <a:prstGeom prst="rect">
            <a:avLst/>
          </a:prstGeom>
          <a:noFill/>
          <a:ln>
            <a:noFill/>
          </a:ln>
        </p:spPr>
        <p:txBody>
          <a:bodyPr spcFirstLastPara="1" wrap="square" lIns="94925" tIns="47450" rIns="94925" bIns="4745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1" i="0">
                <a:solidFill>
                  <a:schemeClr val="dk1"/>
                </a:solidFill>
                <a:latin typeface="Lato"/>
                <a:ea typeface="Lato"/>
                <a:cs typeface="Lato"/>
                <a:sym typeface="Lato"/>
              </a:rPr>
              <a:t>The Commercial Sexual Exploitation of Children (CSEC) </a:t>
            </a:r>
            <a:r>
              <a:rPr lang="en-US" sz="1200" b="0" i="0">
                <a:solidFill>
                  <a:schemeClr val="dk1"/>
                </a:solidFill>
                <a:latin typeface="Lato"/>
                <a:ea typeface="Lato"/>
                <a:cs typeface="Lato"/>
                <a:sym typeface="Lato"/>
              </a:rPr>
              <a:t>occurs when a child is treated </a:t>
            </a:r>
            <a:r>
              <a:rPr lang="en-US" sz="1200" i="0">
                <a:solidFill>
                  <a:schemeClr val="dk1"/>
                </a:solidFill>
                <a:latin typeface="Lato"/>
                <a:ea typeface="Lato"/>
                <a:cs typeface="Lato"/>
                <a:sym typeface="Lato"/>
              </a:rPr>
              <a:t>as commercial sexual object in exchange for money or something of value.</a:t>
            </a:r>
            <a:endParaRPr/>
          </a:p>
          <a:p>
            <a:pPr marL="0" marR="0" lvl="0" indent="0" algn="l" rtl="0">
              <a:lnSpc>
                <a:spcPct val="100000"/>
              </a:lnSpc>
              <a:spcBef>
                <a:spcPts val="0"/>
              </a:spcBef>
              <a:spcAft>
                <a:spcPts val="0"/>
              </a:spcAft>
              <a:buClr>
                <a:schemeClr val="dk1"/>
              </a:buClr>
              <a:buSzPts val="1400"/>
              <a:buFont typeface="Calibri"/>
              <a:buNone/>
            </a:pPr>
            <a:r>
              <a:rPr lang="en-US" sz="1200" i="0">
                <a:solidFill>
                  <a:schemeClr val="dk1"/>
                </a:solidFill>
                <a:latin typeface="Lato"/>
                <a:ea typeface="Lato"/>
                <a:cs typeface="Lato"/>
                <a:sym typeface="Lato"/>
              </a:rPr>
              <a:t>It may also include conduct or encouragement of activities related to pornography.</a:t>
            </a:r>
            <a:endParaRPr/>
          </a:p>
          <a:p>
            <a:pPr marL="0" marR="0" lvl="0" indent="0" algn="l" rtl="0">
              <a:lnSpc>
                <a:spcPct val="100000"/>
              </a:lnSpc>
              <a:spcBef>
                <a:spcPts val="0"/>
              </a:spcBef>
              <a:spcAft>
                <a:spcPts val="0"/>
              </a:spcAft>
              <a:buClr>
                <a:schemeClr val="dk1"/>
              </a:buClr>
              <a:buSzPts val="1400"/>
              <a:buFont typeface="Calibri"/>
              <a:buNone/>
            </a:pPr>
            <a:r>
              <a:rPr lang="en-US" sz="1200" b="1" i="0">
                <a:solidFill>
                  <a:schemeClr val="dk1"/>
                </a:solidFill>
                <a:latin typeface="Lato"/>
                <a:ea typeface="Lato"/>
                <a:cs typeface="Lato"/>
                <a:sym typeface="Lato"/>
              </a:rPr>
              <a:t>Its important to remember that a</a:t>
            </a:r>
            <a:r>
              <a:rPr lang="en-US" sz="1200" b="1">
                <a:latin typeface="Lato"/>
                <a:ea typeface="Lato"/>
                <a:cs typeface="Lato"/>
                <a:sym typeface="Lato"/>
              </a:rPr>
              <a:t>ny minor who is engaged in commercial sexual activity whether as a suspected victim, recruiter, or exploiter, must be reported as a victim of child abuse.  </a:t>
            </a:r>
            <a:endParaRPr/>
          </a:p>
          <a:p>
            <a:pPr marL="0" lvl="0" indent="0" algn="l" rtl="0">
              <a:lnSpc>
                <a:spcPct val="100000"/>
              </a:lnSpc>
              <a:spcBef>
                <a:spcPts val="0"/>
              </a:spcBef>
              <a:spcAft>
                <a:spcPts val="0"/>
              </a:spcAft>
              <a:buClr>
                <a:schemeClr val="dk1"/>
              </a:buClr>
              <a:buSzPts val="1400"/>
              <a:buFont typeface="Calibri"/>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endParaRPr strike="sngStrike">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337" name="Google Shape;337;p21:notes"/>
          <p:cNvSpPr txBox="1">
            <a:spLocks noGrp="1"/>
          </p:cNvSpPr>
          <p:nvPr>
            <p:ph type="sldNum" idx="12"/>
          </p:nvPr>
        </p:nvSpPr>
        <p:spPr>
          <a:xfrm>
            <a:off x="4059181" y="8977133"/>
            <a:ext cx="3105348" cy="472567"/>
          </a:xfrm>
          <a:prstGeom prst="rect">
            <a:avLst/>
          </a:prstGeom>
          <a:noFill/>
          <a:ln>
            <a:noFill/>
          </a:ln>
        </p:spPr>
        <p:txBody>
          <a:bodyPr spcFirstLastPara="1" wrap="square" lIns="94925" tIns="47450" rIns="94925" bIns="4745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There is no clear formula for identifying youth who are being commercially sexually exploited, These are some common warning signs associated with youth identified.</a:t>
            </a:r>
            <a:endParaRPr>
              <a:latin typeface="Lato"/>
              <a:ea typeface="Lato"/>
              <a:cs typeface="Lato"/>
              <a:sym typeface="Lato"/>
            </a:endParaRPr>
          </a:p>
          <a:p>
            <a:pPr marL="0" lvl="0" indent="0" algn="l" rtl="0">
              <a:lnSpc>
                <a:spcPct val="100000"/>
              </a:lnSpc>
              <a:spcBef>
                <a:spcPts val="0"/>
              </a:spcBef>
              <a:spcAft>
                <a:spcPts val="0"/>
              </a:spcAft>
              <a:buClr>
                <a:schemeClr val="dk1"/>
              </a:buClr>
              <a:buSzPts val="1400"/>
              <a:buFont typeface="Calibri"/>
              <a:buNone/>
            </a:pPr>
            <a:endParaRPr sz="1200" b="0" i="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400"/>
              <a:buFont typeface="Calibri"/>
              <a:buNone/>
            </a:pPr>
            <a:r>
              <a:rPr lang="en-US" sz="1200" b="0" i="0">
                <a:solidFill>
                  <a:schemeClr val="dk1"/>
                </a:solidFill>
                <a:latin typeface="Lato"/>
                <a:ea typeface="Lato"/>
                <a:cs typeface="Lato"/>
                <a:sym typeface="Lato"/>
              </a:rPr>
              <a:t>CSEC also includes situations where a child, whether or not at the direction of any other person, engages in sexual activity in exchange for anything of value, which includes non-monetary things such as food, shelter, drugs, or protection from any person. </a:t>
            </a:r>
            <a:endParaRPr/>
          </a:p>
          <a:p>
            <a:pPr marL="0" lvl="0" indent="0" algn="l" rtl="0">
              <a:spcBef>
                <a:spcPts val="0"/>
              </a:spcBef>
              <a:spcAft>
                <a:spcPts val="0"/>
              </a:spcAft>
              <a:buNone/>
            </a:pPr>
            <a:endParaRPr/>
          </a:p>
        </p:txBody>
      </p:sp>
      <p:sp>
        <p:nvSpPr>
          <p:cNvPr id="347" name="Google Shape;347;p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3:notes"/>
          <p:cNvSpPr txBox="1">
            <a:spLocks noGrp="1"/>
          </p:cNvSpPr>
          <p:nvPr>
            <p:ph type="body" idx="1"/>
          </p:nvPr>
        </p:nvSpPr>
        <p:spPr>
          <a:xfrm>
            <a:off x="716619" y="4489387"/>
            <a:ext cx="5732949" cy="4253103"/>
          </a:xfrm>
          <a:prstGeom prst="rect">
            <a:avLst/>
          </a:prstGeom>
          <a:noFill/>
          <a:ln>
            <a:noFill/>
          </a:ln>
        </p:spPr>
        <p:txBody>
          <a:bodyPr spcFirstLastPara="1" wrap="square" lIns="94925" tIns="47450" rIns="94925" bIns="47450" anchor="t" anchorCtr="0">
            <a:noAutofit/>
          </a:bodyPr>
          <a:lstStyle/>
          <a:p>
            <a:pPr marL="0" lvl="0" indent="0" algn="l" rtl="0">
              <a:spcBef>
                <a:spcPts val="0"/>
              </a:spcBef>
              <a:spcAft>
                <a:spcPts val="0"/>
              </a:spcAft>
              <a:buNone/>
            </a:pPr>
            <a:r>
              <a:rPr lang="en-US">
                <a:solidFill>
                  <a:srgbClr val="555555"/>
                </a:solidFill>
                <a:latin typeface="Lato"/>
                <a:ea typeface="Lato"/>
                <a:cs typeface="Lato"/>
                <a:sym typeface="Lato"/>
              </a:rPr>
              <a:t>Grooming is a form of child abuse. </a:t>
            </a:r>
            <a:endParaRPr/>
          </a:p>
          <a:p>
            <a:pPr marL="0" lvl="0" indent="0" algn="l" rtl="0">
              <a:spcBef>
                <a:spcPts val="0"/>
              </a:spcBef>
              <a:spcAft>
                <a:spcPts val="0"/>
              </a:spcAft>
              <a:buNone/>
            </a:pPr>
            <a:r>
              <a:rPr lang="en-US">
                <a:solidFill>
                  <a:srgbClr val="595959"/>
                </a:solidFill>
                <a:latin typeface="Lato"/>
                <a:ea typeface="Lato"/>
                <a:cs typeface="Lato"/>
                <a:sym typeface="Lato"/>
              </a:rPr>
              <a:t>In an attempt to gain trust and confidence, a perpetrator may engage in “grooming” or adult sexual misconduct, that is physical or non-physical activity directed to the student, student’s parents, or other adults with the purpose of developing a sexual or romantic relationship with the minor.</a:t>
            </a:r>
            <a:endParaRPr/>
          </a:p>
          <a:p>
            <a:pPr marL="0" lvl="0" indent="0" algn="l" rtl="0">
              <a:spcBef>
                <a:spcPts val="0"/>
              </a:spcBef>
              <a:spcAft>
                <a:spcPts val="0"/>
              </a:spcAft>
              <a:buNone/>
            </a:pPr>
            <a:endParaRPr>
              <a:solidFill>
                <a:srgbClr val="555555"/>
              </a:solidFill>
            </a:endParaRPr>
          </a:p>
        </p:txBody>
      </p:sp>
      <p:sp>
        <p:nvSpPr>
          <p:cNvPr id="359" name="Google Shape;359;p23:notes"/>
          <p:cNvSpPr txBox="1">
            <a:spLocks noGrp="1"/>
          </p:cNvSpPr>
          <p:nvPr>
            <p:ph type="sldNum" idx="12"/>
          </p:nvPr>
        </p:nvSpPr>
        <p:spPr>
          <a:xfrm>
            <a:off x="4059181" y="8977133"/>
            <a:ext cx="3105348" cy="472567"/>
          </a:xfrm>
          <a:prstGeom prst="rect">
            <a:avLst/>
          </a:prstGeom>
          <a:noFill/>
          <a:ln>
            <a:noFill/>
          </a:ln>
        </p:spPr>
        <p:txBody>
          <a:bodyPr spcFirstLastPara="1" wrap="square" lIns="94925" tIns="47450" rIns="94925" bIns="4745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i="0">
                <a:latin typeface="Lato"/>
                <a:ea typeface="Lato"/>
                <a:cs typeface="Lato"/>
                <a:sym typeface="Lato"/>
              </a:rPr>
              <a:t>Optional </a:t>
            </a:r>
            <a:r>
              <a:rPr lang="en-US" b="1">
                <a:latin typeface="Lato"/>
                <a:ea typeface="Lato"/>
                <a:cs typeface="Lato"/>
                <a:sym typeface="Lato"/>
              </a:rPr>
              <a:t>engagement activity</a:t>
            </a:r>
            <a:r>
              <a:rPr lang="en-US" b="1" i="0">
                <a:latin typeface="Lato"/>
                <a:ea typeface="Lato"/>
                <a:cs typeface="Lato"/>
                <a:sym typeface="Lato"/>
              </a:rPr>
              <a:t>: </a:t>
            </a:r>
            <a:r>
              <a:rPr lang="en-US" i="0">
                <a:latin typeface="Lato"/>
                <a:ea typeface="Lato"/>
                <a:cs typeface="Lato"/>
                <a:sym typeface="Lato"/>
              </a:rPr>
              <a:t>Presenter may ask for a volunteer to read the grooming definitions and ask for feedback or reactions to the definition.</a:t>
            </a:r>
            <a:endParaRPr/>
          </a:p>
          <a:p>
            <a:pPr marL="0" marR="0" lvl="0" indent="0" algn="l" rtl="0">
              <a:lnSpc>
                <a:spcPct val="100000"/>
              </a:lnSpc>
              <a:spcBef>
                <a:spcPts val="0"/>
              </a:spcBef>
              <a:spcAft>
                <a:spcPts val="0"/>
              </a:spcAft>
              <a:buClr>
                <a:schemeClr val="dk1"/>
              </a:buClr>
              <a:buSzPts val="1200"/>
              <a:buFont typeface="Arial"/>
              <a:buNone/>
            </a:pPr>
            <a:endParaRPr i="0">
              <a:latin typeface="Lato"/>
              <a:ea typeface="Lato"/>
              <a:cs typeface="Lato"/>
              <a:sym typeface="Lato"/>
            </a:endParaRPr>
          </a:p>
          <a:p>
            <a:pPr marL="171450" marR="0" lvl="0" indent="-171450" algn="l" rtl="0">
              <a:lnSpc>
                <a:spcPct val="100000"/>
              </a:lnSpc>
              <a:spcBef>
                <a:spcPts val="0"/>
              </a:spcBef>
              <a:spcAft>
                <a:spcPts val="0"/>
              </a:spcAft>
              <a:buClr>
                <a:schemeClr val="dk1"/>
              </a:buClr>
              <a:buSzPts val="1200"/>
              <a:buFont typeface="Arial"/>
              <a:buChar char="•"/>
            </a:pPr>
            <a:r>
              <a:rPr lang="en-US" i="0">
                <a:latin typeface="Lato"/>
                <a:ea typeface="Lato"/>
                <a:cs typeface="Lato"/>
                <a:sym typeface="Lato"/>
              </a:rPr>
              <a:t>Grooming is defined as a set of manipulative behaviors that the abuser uses to gain access to a potential victim, coerce them to agree to the abuse and reduce the risk of being caught. </a:t>
            </a:r>
            <a:endParaRPr>
              <a:latin typeface="Lato"/>
              <a:ea typeface="Lato"/>
              <a:cs typeface="Lato"/>
              <a:sym typeface="Lato"/>
            </a:endParaRPr>
          </a:p>
          <a:p>
            <a:pPr marL="171450" marR="0" lvl="0" indent="-171450" algn="l" rtl="0">
              <a:lnSpc>
                <a:spcPct val="100000"/>
              </a:lnSpc>
              <a:spcBef>
                <a:spcPts val="0"/>
              </a:spcBef>
              <a:spcAft>
                <a:spcPts val="0"/>
              </a:spcAft>
              <a:buClr>
                <a:schemeClr val="dk1"/>
              </a:buClr>
              <a:buSzPts val="1200"/>
              <a:buFont typeface="Arial"/>
              <a:buChar char="•"/>
            </a:pPr>
            <a:r>
              <a:rPr lang="en-US">
                <a:latin typeface="Lato"/>
                <a:ea typeface="Lato"/>
                <a:cs typeface="Lato"/>
                <a:sym typeface="Lato"/>
              </a:rPr>
              <a:t>The intent of the abuser is to desensitize the student, family and colleagues to inappropriate behaviors and making the child feel special in sexual and non-sexual ways.</a:t>
            </a:r>
            <a:endParaRPr/>
          </a:p>
          <a:p>
            <a:pPr marL="0" lvl="0" indent="0" algn="l" rtl="0">
              <a:spcBef>
                <a:spcPts val="0"/>
              </a:spcBef>
              <a:spcAft>
                <a:spcPts val="0"/>
              </a:spcAft>
              <a:buNone/>
            </a:pPr>
            <a:endParaRPr/>
          </a:p>
        </p:txBody>
      </p:sp>
      <p:sp>
        <p:nvSpPr>
          <p:cNvPr id="368" name="Google Shape;368;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595959"/>
              </a:buClr>
              <a:buSzPts val="1200"/>
              <a:buFont typeface="Poppins"/>
              <a:buNone/>
            </a:pPr>
            <a:r>
              <a:rPr lang="en-US" sz="1200" b="0" i="0">
                <a:solidFill>
                  <a:srgbClr val="595959"/>
                </a:solidFill>
                <a:latin typeface="Poppins"/>
                <a:ea typeface="Poppins"/>
                <a:cs typeface="Poppins"/>
                <a:sym typeface="Poppins"/>
              </a:rPr>
              <a:t>On the surface, grooming can look like a close relationship between the perpetrator, the targeted child, and potentially the child’s caregivers.</a:t>
            </a:r>
            <a:r>
              <a:rPr lang="en-US" sz="1200">
                <a:solidFill>
                  <a:srgbClr val="595959"/>
                </a:solidFill>
                <a:latin typeface="Poppins"/>
                <a:ea typeface="Poppins"/>
                <a:cs typeface="Poppins"/>
                <a:sym typeface="Poppins"/>
              </a:rPr>
              <a:t> </a:t>
            </a:r>
            <a:endParaRPr sz="1200" b="0" i="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US" sz="1200" b="0" i="0">
                <a:latin typeface="Lato"/>
                <a:ea typeface="Lato"/>
                <a:cs typeface="Lato"/>
                <a:sym typeface="Lato"/>
              </a:rPr>
              <a:t>The grooming process is often misleading because the perpetrator may be well-known or highly regarded in the community. As a result, it’s easy to trust them.</a:t>
            </a:r>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US" sz="1200" b="0" i="0">
                <a:latin typeface="Lato"/>
                <a:ea typeface="Lato"/>
                <a:cs typeface="Lato"/>
                <a:sym typeface="Lato"/>
              </a:rPr>
              <a:t>Grooming allows perpetrators to slowly overcome natural boundaries long before sexual abuse occurs.</a:t>
            </a:r>
            <a:endParaRPr/>
          </a:p>
          <a:p>
            <a:pPr marL="0" lvl="0" indent="0" algn="l" rtl="0">
              <a:spcBef>
                <a:spcPts val="0"/>
              </a:spcBef>
              <a:spcAft>
                <a:spcPts val="0"/>
              </a:spcAft>
              <a:buNone/>
            </a:pPr>
            <a:endParaRPr sz="1200" b="0" i="0">
              <a:latin typeface="Lato"/>
              <a:ea typeface="Lato"/>
              <a:cs typeface="Lato"/>
              <a:sym typeface="Lato"/>
            </a:endParaRPr>
          </a:p>
          <a:p>
            <a:pPr marL="0" lvl="0" indent="0" algn="l" rtl="0">
              <a:spcBef>
                <a:spcPts val="0"/>
              </a:spcBef>
              <a:spcAft>
                <a:spcPts val="0"/>
              </a:spcAft>
              <a:buNone/>
            </a:pPr>
            <a:r>
              <a:rPr lang="en-US" sz="1200">
                <a:latin typeface="Lato"/>
                <a:ea typeface="Lato"/>
                <a:cs typeface="Lato"/>
                <a:sym typeface="Lato"/>
              </a:rPr>
              <a:t>Grooming activities vary but generally methodically increase over time and allow a perpetrator to test their targets as to gauging acceptance and silence at each step.</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Lato"/>
              <a:buNone/>
            </a:pPr>
            <a:r>
              <a:rPr lang="en-US">
                <a:latin typeface="Lato"/>
                <a:ea typeface="Lato"/>
                <a:cs typeface="Lato"/>
                <a:sym typeface="Lato"/>
              </a:rPr>
              <a:t>These activities may be done privately or publicly and gradually progress to sexualized behaviors. </a:t>
            </a:r>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An example of this is  a staff member who may lead their colleagues to believe the parent has provided consent for them to drive a student home because the parent needs help. In response the perpetrator receives accolades and gratitude from their colleagues and has begun the process of grooming peers as well. </a:t>
            </a:r>
            <a:endParaRPr/>
          </a:p>
          <a:p>
            <a:pPr marL="0" lvl="0" indent="0" algn="l" rtl="0">
              <a:spcBef>
                <a:spcPts val="0"/>
              </a:spcBef>
              <a:spcAft>
                <a:spcPts val="0"/>
              </a:spcAft>
              <a:buNone/>
            </a:pPr>
            <a:endParaRPr/>
          </a:p>
        </p:txBody>
      </p:sp>
      <p:sp>
        <p:nvSpPr>
          <p:cNvPr id="381" name="Google Shape;381;p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6: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6:notes"/>
          <p:cNvSpPr txBox="1">
            <a:spLocks noGrp="1"/>
          </p:cNvSpPr>
          <p:nvPr>
            <p:ph type="body" idx="1"/>
          </p:nvPr>
        </p:nvSpPr>
        <p:spPr>
          <a:xfrm>
            <a:off x="716619" y="4489387"/>
            <a:ext cx="5732949" cy="4253103"/>
          </a:xfrm>
          <a:prstGeom prst="rect">
            <a:avLst/>
          </a:prstGeom>
          <a:noFill/>
          <a:ln>
            <a:noFill/>
          </a:ln>
        </p:spPr>
        <p:txBody>
          <a:bodyPr spcFirstLastPara="1" wrap="square" lIns="94925" tIns="47450" rIns="94925" bIns="47450" anchor="t" anchorCtr="0">
            <a:noAutofit/>
          </a:bodyPr>
          <a:lstStyle/>
          <a:p>
            <a:pPr marL="0" marR="0" lvl="0" indent="0" algn="l" rtl="0">
              <a:lnSpc>
                <a:spcPct val="100000"/>
              </a:lnSpc>
              <a:spcBef>
                <a:spcPts val="0"/>
              </a:spcBef>
              <a:spcAft>
                <a:spcPts val="0"/>
              </a:spcAft>
              <a:buClr>
                <a:schemeClr val="dk1"/>
              </a:buClr>
              <a:buSzPts val="1200"/>
              <a:buFont typeface="Lato"/>
              <a:buNone/>
            </a:pPr>
            <a:r>
              <a:rPr lang="en-US">
                <a:latin typeface="Lato"/>
                <a:ea typeface="Lato"/>
                <a:cs typeface="Lato"/>
                <a:sym typeface="Lato"/>
              </a:rPr>
              <a:t>Some of the warning signs in the grooming phase may be the nonsexual and include the perpetrator trying to move the relationship to the personal level, telling the student their personal problems, discouraging the student from talking with other school employees, or asking the student to run personal errands. These are just some examples of grooming to be aware of. </a:t>
            </a:r>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sz="1800" b="0" i="0">
                <a:solidFill>
                  <a:srgbClr val="000000"/>
                </a:solidFill>
                <a:latin typeface="Times New Roman"/>
                <a:ea typeface="Times New Roman"/>
                <a:cs typeface="Times New Roman"/>
                <a:sym typeface="Times New Roman"/>
              </a:rPr>
              <a:t>Early intervention can lead to prevention and protects students and staff by: (1) helping ensure students’ safety; and (2) helping staff understand behaviors that may be considered grooming.  </a:t>
            </a:r>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It is important to remember, per the Districts Code of Conduct with Students, that while the district encourages the cultivation of positive relationships with students, employees are reminded of the expectation to use good judgement.</a:t>
            </a:r>
            <a:endParaRPr/>
          </a:p>
        </p:txBody>
      </p:sp>
      <p:sp>
        <p:nvSpPr>
          <p:cNvPr id="392" name="Google Shape;392;p26:notes"/>
          <p:cNvSpPr txBox="1">
            <a:spLocks noGrp="1"/>
          </p:cNvSpPr>
          <p:nvPr>
            <p:ph type="sldNum" idx="12"/>
          </p:nvPr>
        </p:nvSpPr>
        <p:spPr>
          <a:xfrm>
            <a:off x="4059181" y="8977133"/>
            <a:ext cx="3105348" cy="472567"/>
          </a:xfrm>
          <a:prstGeom prst="rect">
            <a:avLst/>
          </a:prstGeom>
          <a:noFill/>
          <a:ln>
            <a:noFill/>
          </a:ln>
        </p:spPr>
        <p:txBody>
          <a:bodyPr spcFirstLastPara="1" wrap="square" lIns="94925" tIns="47450" rIns="94925" bIns="4745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Poppins"/>
              <a:buNone/>
            </a:pPr>
            <a:r>
              <a:rPr lang="en-US" sz="1200">
                <a:latin typeface="Poppins"/>
                <a:ea typeface="Poppins"/>
                <a:cs typeface="Poppins"/>
                <a:sym typeface="Poppins"/>
              </a:rPr>
              <a:t>We have policies in place that provide guidelines for conduct with students.  This is an image of the updated Code of Conduct with Students.</a:t>
            </a:r>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Clr>
                <a:schemeClr val="dk1"/>
              </a:buClr>
              <a:buSzPts val="1200"/>
              <a:buFont typeface="Poppins"/>
              <a:buNone/>
            </a:pPr>
            <a:r>
              <a:rPr lang="en-US" sz="1200" b="0" i="0" u="none" strike="noStrike">
                <a:latin typeface="Poppins"/>
                <a:ea typeface="Poppins"/>
                <a:cs typeface="Poppins"/>
                <a:sym typeface="Poppins"/>
              </a:rPr>
              <a:t>Even though the intent of the employee/individual may be purely professional, those who engage in the conduct outlined in the “Code of Conduct with Students” are potentially subjecting themselves to perceptions of impropriety. </a:t>
            </a:r>
            <a:endParaRPr/>
          </a:p>
          <a:p>
            <a:pPr marL="0" lvl="0" indent="0" algn="l" rtl="0">
              <a:spcBef>
                <a:spcPts val="0"/>
              </a:spcBef>
              <a:spcAft>
                <a:spcPts val="0"/>
              </a:spcAft>
              <a:buClr>
                <a:schemeClr val="dk1"/>
              </a:buClr>
              <a:buSzPts val="1200"/>
              <a:buFont typeface="Calibri"/>
              <a:buNone/>
            </a:pPr>
            <a:endParaRPr sz="1200" b="0" i="0" u="none" strike="noStrike">
              <a:latin typeface="Poppins"/>
              <a:ea typeface="Poppins"/>
              <a:cs typeface="Poppins"/>
              <a:sym typeface="Poppins"/>
            </a:endParaRPr>
          </a:p>
          <a:p>
            <a:pPr marL="0" marR="0" lvl="0" indent="0" algn="l" rtl="0">
              <a:lnSpc>
                <a:spcPct val="100000"/>
              </a:lnSpc>
              <a:spcBef>
                <a:spcPts val="0"/>
              </a:spcBef>
              <a:spcAft>
                <a:spcPts val="0"/>
              </a:spcAft>
              <a:buClr>
                <a:schemeClr val="dk1"/>
              </a:buClr>
              <a:buSzPts val="1200"/>
              <a:buFont typeface="Poppins"/>
              <a:buNone/>
            </a:pPr>
            <a:r>
              <a:rPr lang="en-US" sz="1200">
                <a:latin typeface="Poppins"/>
                <a:ea typeface="Poppins"/>
                <a:cs typeface="Poppins"/>
                <a:sym typeface="Poppins"/>
              </a:rPr>
              <a:t>Employees and individuals who work with or have contact with students are expected to use good judgment, maintain professional standards and ethical boundaries, and are cautioned to keep in mind the following guidelines and avoid the situations as indicated in the “</a:t>
            </a:r>
            <a:r>
              <a:rPr lang="en-US" sz="1200" i="1">
                <a:latin typeface="Poppins"/>
                <a:ea typeface="Poppins"/>
                <a:cs typeface="Poppins"/>
                <a:sym typeface="Poppins"/>
              </a:rPr>
              <a:t>Code of Conduct with Students</a:t>
            </a:r>
            <a:r>
              <a:rPr lang="en-US" sz="1200">
                <a:latin typeface="Poppins"/>
                <a:ea typeface="Poppins"/>
                <a:cs typeface="Poppins"/>
                <a:sym typeface="Poppins"/>
              </a:rPr>
              <a:t>.” </a:t>
            </a:r>
            <a:endParaRPr sz="1200" b="0" i="0" u="none" strike="noStrike">
              <a:latin typeface="Poppins"/>
              <a:ea typeface="Poppins"/>
              <a:cs typeface="Poppins"/>
              <a:sym typeface="Poppins"/>
            </a:endParaRPr>
          </a:p>
          <a:p>
            <a:pPr marL="0" lvl="0" indent="0" algn="l" rtl="0">
              <a:spcBef>
                <a:spcPts val="0"/>
              </a:spcBef>
              <a:spcAft>
                <a:spcPts val="0"/>
              </a:spcAft>
              <a:buClr>
                <a:schemeClr val="dk1"/>
              </a:buClr>
              <a:buSzPts val="1200"/>
              <a:buFont typeface="Calibri"/>
              <a:buNone/>
            </a:pPr>
            <a:endParaRPr sz="1200" b="0" i="0" u="none" strike="noStrike">
              <a:latin typeface="Poppins"/>
              <a:ea typeface="Poppins"/>
              <a:cs typeface="Poppins"/>
              <a:sym typeface="Poppins"/>
            </a:endParaRPr>
          </a:p>
          <a:p>
            <a:pPr marL="0" lvl="0" indent="0" algn="l" rtl="0">
              <a:spcBef>
                <a:spcPts val="0"/>
              </a:spcBef>
              <a:spcAft>
                <a:spcPts val="0"/>
              </a:spcAft>
              <a:buNone/>
            </a:pPr>
            <a:r>
              <a:rPr lang="en-US" sz="1800" b="0" i="0" u="none" strike="noStrike">
                <a:solidFill>
                  <a:srgbClr val="000000"/>
                </a:solidFill>
                <a:latin typeface="Poppins"/>
                <a:ea typeface="Poppins"/>
                <a:cs typeface="Poppins"/>
                <a:sym typeface="Poppins"/>
              </a:rPr>
              <a:t>District employees’ have a legal obligation, as mandated reporters of suspected child abuse, to telephone the appropriate child protective agency and follow-up with a written report, in accordance with the procedures outlined in the District’s “Child Abuse and Neglect Reporting Requirements” policy anytime they are witnesses to, become aware of, or are recipients of information regarding conduct that may be an indication of suspected child abuse.</a:t>
            </a:r>
            <a:endParaRPr/>
          </a:p>
          <a:p>
            <a:pPr marL="0" lvl="0" indent="0" algn="l" rtl="0">
              <a:spcBef>
                <a:spcPts val="0"/>
              </a:spcBef>
              <a:spcAft>
                <a:spcPts val="0"/>
              </a:spcAft>
              <a:buNone/>
            </a:pPr>
            <a:endParaRPr sz="1800" b="0" i="0" u="none" strike="noStrike">
              <a:solidFill>
                <a:srgbClr val="000000"/>
              </a:solidFill>
              <a:latin typeface="Poppins"/>
              <a:ea typeface="Poppins"/>
              <a:cs typeface="Poppins"/>
              <a:sym typeface="Poppins"/>
            </a:endParaRPr>
          </a:p>
          <a:p>
            <a:pPr marL="0" marR="0" lvl="0" indent="0" algn="l" rtl="0">
              <a:spcBef>
                <a:spcPts val="0"/>
              </a:spcBef>
              <a:spcAft>
                <a:spcPts val="0"/>
              </a:spcAft>
              <a:buClr>
                <a:schemeClr val="dk1"/>
              </a:buClr>
              <a:buSzPts val="1200"/>
              <a:buFont typeface="Poppins"/>
              <a:buNone/>
            </a:pPr>
            <a:r>
              <a:rPr lang="en-US" sz="1200" b="0" i="0" u="none" strike="noStrike">
                <a:latin typeface="Poppins"/>
                <a:ea typeface="Poppins"/>
                <a:cs typeface="Poppins"/>
                <a:sym typeface="Poppins"/>
              </a:rPr>
              <a:t>Individuals who witness potential boundary violations like those indicated in the “Code of Conduct with Students” are advised to report such conduct. </a:t>
            </a:r>
            <a:endParaRPr/>
          </a:p>
          <a:p>
            <a:pPr marL="0" lvl="0" indent="0" algn="l" rtl="0">
              <a:spcBef>
                <a:spcPts val="0"/>
              </a:spcBef>
              <a:spcAft>
                <a:spcPts val="0"/>
              </a:spcAft>
              <a:buNone/>
            </a:pPr>
            <a:endParaRPr sz="1800" b="0" i="0" u="none" strike="noStrike">
              <a:latin typeface="Poppins"/>
              <a:ea typeface="Poppins"/>
              <a:cs typeface="Poppins"/>
              <a:sym typeface="Poppins"/>
            </a:endParaRPr>
          </a:p>
          <a:p>
            <a:pPr marL="0" lvl="0" indent="0" algn="l" rtl="0">
              <a:spcBef>
                <a:spcPts val="0"/>
              </a:spcBef>
              <a:spcAft>
                <a:spcPts val="0"/>
              </a:spcAft>
              <a:buNone/>
            </a:pPr>
            <a:r>
              <a:rPr lang="en-US" sz="1800" b="0" i="0" u="none" strike="noStrike">
                <a:solidFill>
                  <a:srgbClr val="000000"/>
                </a:solidFill>
                <a:latin typeface="Poppins"/>
                <a:ea typeface="Poppins"/>
                <a:cs typeface="Poppins"/>
                <a:sym typeface="Poppins"/>
              </a:rPr>
              <a:t>Employees who need assistance to determine reasonable suspicion may consult with their supervisor or a child protective agency.</a:t>
            </a:r>
            <a:endParaRPr/>
          </a:p>
          <a:p>
            <a:pPr marL="0" lvl="0" indent="0" algn="l" rtl="0">
              <a:spcBef>
                <a:spcPts val="0"/>
              </a:spcBef>
              <a:spcAft>
                <a:spcPts val="0"/>
              </a:spcAft>
              <a:buNone/>
            </a:pPr>
            <a:r>
              <a:rPr lang="en-US" sz="1800" b="0" i="0" u="none" strike="noStrike">
                <a:solidFill>
                  <a:srgbClr val="000000"/>
                </a:solidFill>
                <a:latin typeface="Poppins"/>
                <a:ea typeface="Poppins"/>
                <a:cs typeface="Poppins"/>
                <a:sym typeface="Poppins"/>
              </a:rPr>
              <a:t>	</a:t>
            </a:r>
            <a:endParaRPr sz="1200">
              <a:latin typeface="Poppins"/>
              <a:ea typeface="Poppins"/>
              <a:cs typeface="Poppins"/>
              <a:sym typeface="Poppins"/>
            </a:endParaRPr>
          </a:p>
          <a:p>
            <a:pPr marL="0" marR="0" lvl="0" indent="0" algn="l" rtl="0">
              <a:spcBef>
                <a:spcPts val="0"/>
              </a:spcBef>
              <a:spcAft>
                <a:spcPts val="0"/>
              </a:spcAft>
              <a:buClr>
                <a:schemeClr val="dk1"/>
              </a:buClr>
              <a:buSzPts val="1200"/>
              <a:buFont typeface="Poppins"/>
              <a:buNone/>
            </a:pPr>
            <a:r>
              <a:rPr lang="en-US" sz="1200">
                <a:latin typeface="Poppins"/>
                <a:ea typeface="Poppins"/>
                <a:cs typeface="Poppins"/>
                <a:sym typeface="Poppins"/>
              </a:rPr>
              <a:t>Your actions can have a big impact in the lives of children and youth.</a:t>
            </a:r>
            <a:endParaRPr/>
          </a:p>
          <a:p>
            <a:pPr marL="0" marR="0" lvl="0" indent="0" algn="l" rtl="0">
              <a:spcBef>
                <a:spcPts val="0"/>
              </a:spcBef>
              <a:spcAft>
                <a:spcPts val="0"/>
              </a:spcAft>
              <a:buClr>
                <a:schemeClr val="dk1"/>
              </a:buClr>
              <a:buSzPts val="1200"/>
              <a:buFont typeface="Calibri"/>
              <a:buNone/>
            </a:pPr>
            <a:endParaRPr sz="1200">
              <a:latin typeface="Lato"/>
              <a:ea typeface="Lato"/>
              <a:cs typeface="Lato"/>
              <a:sym typeface="Lato"/>
            </a:endParaRPr>
          </a:p>
          <a:p>
            <a:pPr marL="0" marR="0" lvl="0" indent="0" algn="l" rtl="0">
              <a:spcBef>
                <a:spcPts val="0"/>
              </a:spcBef>
              <a:spcAft>
                <a:spcPts val="0"/>
              </a:spcAft>
              <a:buClr>
                <a:schemeClr val="dk1"/>
              </a:buClr>
              <a:buSzPts val="1200"/>
              <a:buFont typeface="Calibri"/>
              <a:buNone/>
            </a:pPr>
            <a:endParaRPr sz="1200">
              <a:latin typeface="Lato"/>
              <a:ea typeface="Lato"/>
              <a:cs typeface="Lato"/>
              <a:sym typeface="Lato"/>
            </a:endParaRPr>
          </a:p>
          <a:p>
            <a:pPr marL="0" lvl="0" indent="0" algn="l" rtl="0">
              <a:spcBef>
                <a:spcPts val="0"/>
              </a:spcBef>
              <a:spcAft>
                <a:spcPts val="0"/>
              </a:spcAft>
              <a:buNone/>
            </a:pPr>
            <a:endParaRPr/>
          </a:p>
        </p:txBody>
      </p:sp>
      <p:sp>
        <p:nvSpPr>
          <p:cNvPr id="405" name="Google Shape;405;p2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408"/>
              </a:spcBef>
              <a:spcAft>
                <a:spcPts val="0"/>
              </a:spcAft>
              <a:buNone/>
            </a:pPr>
            <a:r>
              <a:rPr lang="en-US">
                <a:latin typeface="Poppins"/>
                <a:ea typeface="Poppins"/>
                <a:cs typeface="Poppins"/>
                <a:sym typeface="Poppins"/>
              </a:rPr>
              <a:t>Lastly, to close this section, it is important to note that there are some situations where you may have concerns about a child's wellbeing, but the concern may not rise to the level of child abuse.</a:t>
            </a:r>
            <a:endParaRPr/>
          </a:p>
          <a:p>
            <a:pPr marL="0" lvl="0" indent="0" algn="l" rtl="0">
              <a:lnSpc>
                <a:spcPct val="115000"/>
              </a:lnSpc>
              <a:spcBef>
                <a:spcPts val="408"/>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US" b="1">
                <a:latin typeface="Poppins"/>
                <a:ea typeface="Poppins"/>
                <a:cs typeface="Poppins"/>
                <a:sym typeface="Poppins"/>
              </a:rPr>
              <a:t>Optional Strategy:</a:t>
            </a:r>
            <a:endParaRPr/>
          </a:p>
          <a:p>
            <a:pPr marL="0" lvl="0" indent="0" algn="l" rtl="0">
              <a:spcBef>
                <a:spcPts val="0"/>
              </a:spcBef>
              <a:spcAft>
                <a:spcPts val="0"/>
              </a:spcAft>
              <a:buNone/>
            </a:pPr>
            <a:r>
              <a:rPr lang="en-US">
                <a:latin typeface="Poppins"/>
                <a:ea typeface="Poppins"/>
                <a:cs typeface="Poppins"/>
                <a:sym typeface="Poppins"/>
              </a:rPr>
              <a:t>Pair Share Activity- Select one of the examples shown, share with your partner the reasons that the situation may or may not be suspected child abuse.  Allow 3 minutes for discussion.</a:t>
            </a:r>
            <a:endParaRPr/>
          </a:p>
          <a:p>
            <a:pPr marL="0" marR="0" lvl="0" indent="0" algn="l" rtl="0">
              <a:lnSpc>
                <a:spcPct val="115000"/>
              </a:lnSpc>
              <a:spcBef>
                <a:spcPts val="408"/>
              </a:spcBef>
              <a:spcAft>
                <a:spcPts val="0"/>
              </a:spcAft>
              <a:buClr>
                <a:schemeClr val="dk1"/>
              </a:buClr>
              <a:buSzPts val="1100"/>
              <a:buFont typeface="Calibri"/>
              <a:buNone/>
            </a:pPr>
            <a:endParaRPr>
              <a:latin typeface="Poppins"/>
              <a:ea typeface="Poppins"/>
              <a:cs typeface="Poppins"/>
              <a:sym typeface="Poppins"/>
            </a:endParaRPr>
          </a:p>
          <a:p>
            <a:pPr marL="0" marR="0" lvl="0" indent="0" algn="l" rtl="0">
              <a:lnSpc>
                <a:spcPct val="115000"/>
              </a:lnSpc>
              <a:spcBef>
                <a:spcPts val="408"/>
              </a:spcBef>
              <a:spcAft>
                <a:spcPts val="0"/>
              </a:spcAft>
              <a:buClr>
                <a:schemeClr val="dk1"/>
              </a:buClr>
              <a:buSzPts val="1100"/>
              <a:buFont typeface="Poppins"/>
              <a:buNone/>
            </a:pPr>
            <a:r>
              <a:rPr lang="en-US">
                <a:latin typeface="Poppins"/>
                <a:ea typeface="Poppins"/>
                <a:cs typeface="Poppins"/>
                <a:sym typeface="Poppins"/>
              </a:rPr>
              <a:t>Let's look at a few of these circumstances: </a:t>
            </a:r>
            <a:endParaRPr/>
          </a:p>
          <a:p>
            <a:pPr marL="171450" marR="0" lvl="0" indent="-171450" algn="l" rtl="0">
              <a:lnSpc>
                <a:spcPct val="115000"/>
              </a:lnSpc>
              <a:spcBef>
                <a:spcPts val="408"/>
              </a:spcBef>
              <a:spcAft>
                <a:spcPts val="0"/>
              </a:spcAft>
              <a:buClr>
                <a:schemeClr val="dk1"/>
              </a:buClr>
              <a:buSzPts val="1100"/>
              <a:buFont typeface="Arial"/>
              <a:buChar char="•"/>
            </a:pPr>
            <a:r>
              <a:rPr lang="en-US">
                <a:latin typeface="Poppins"/>
                <a:ea typeface="Poppins"/>
                <a:cs typeface="Poppins"/>
                <a:sym typeface="Poppins"/>
              </a:rPr>
              <a:t>Child abuse does not include </a:t>
            </a:r>
            <a:r>
              <a:rPr lang="en-US" b="0" i="0">
                <a:solidFill>
                  <a:srgbClr val="212529"/>
                </a:solidFill>
                <a:latin typeface="Poppins"/>
                <a:ea typeface="Poppins"/>
                <a:cs typeface="Poppins"/>
                <a:sym typeface="Poppins"/>
              </a:rPr>
              <a:t>the use of an amount force that is reasonable and necessary for an employee to break up a fight.</a:t>
            </a:r>
            <a:endParaRPr/>
          </a:p>
          <a:p>
            <a:pPr marL="171450" lvl="0" indent="-171450" algn="l" rtl="0">
              <a:lnSpc>
                <a:spcPct val="115000"/>
              </a:lnSpc>
              <a:spcBef>
                <a:spcPts val="408"/>
              </a:spcBef>
              <a:spcAft>
                <a:spcPts val="0"/>
              </a:spcAft>
              <a:buClr>
                <a:schemeClr val="dk1"/>
              </a:buClr>
              <a:buSzPts val="1100"/>
              <a:buFont typeface="Arial"/>
              <a:buChar char="•"/>
            </a:pPr>
            <a:r>
              <a:rPr lang="en-US">
                <a:latin typeface="Poppins"/>
                <a:ea typeface="Poppins"/>
                <a:cs typeface="Poppins"/>
                <a:sym typeface="Poppins"/>
              </a:rPr>
              <a:t> </a:t>
            </a:r>
            <a:r>
              <a:rPr lang="en-US" b="0" i="0">
                <a:solidFill>
                  <a:srgbClr val="212529"/>
                </a:solidFill>
                <a:latin typeface="Poppins"/>
                <a:ea typeface="Poppins"/>
                <a:cs typeface="Poppins"/>
                <a:sym typeface="Poppins"/>
              </a:rPr>
              <a:t>Another example is homelessness. </a:t>
            </a:r>
            <a:r>
              <a:rPr lang="en-US" b="0" i="0">
                <a:solidFill>
                  <a:srgbClr val="202124"/>
                </a:solidFill>
                <a:latin typeface="Poppins"/>
                <a:ea typeface="Poppins"/>
                <a:cs typeface="Poppins"/>
                <a:sym typeface="Poppins"/>
              </a:rPr>
              <a:t>The fact that a child is homeless …is not, in and of itself, a sufficient basis for reporting child abuse or neglect</a:t>
            </a:r>
            <a:r>
              <a:rPr lang="en-US" b="0" i="0">
                <a:solidFill>
                  <a:srgbClr val="212529"/>
                </a:solidFill>
                <a:latin typeface="Poppins"/>
                <a:ea typeface="Poppins"/>
                <a:cs typeface="Poppins"/>
                <a:sym typeface="Poppins"/>
              </a:rPr>
              <a:t>. The decision to </a:t>
            </a:r>
            <a:r>
              <a:rPr lang="en-US" b="0" i="0">
                <a:solidFill>
                  <a:srgbClr val="333333"/>
                </a:solidFill>
                <a:latin typeface="Poppins"/>
                <a:ea typeface="Poppins"/>
                <a:cs typeface="Poppins"/>
                <a:sym typeface="Poppins"/>
              </a:rPr>
              <a:t>report abuse or neglect  must be based on additional factors besides homelessness.</a:t>
            </a:r>
            <a:endParaRPr b="0" i="0">
              <a:solidFill>
                <a:srgbClr val="212529"/>
              </a:solidFill>
              <a:latin typeface="Poppins"/>
              <a:ea typeface="Poppins"/>
              <a:cs typeface="Poppins"/>
              <a:sym typeface="Poppins"/>
            </a:endParaRPr>
          </a:p>
          <a:p>
            <a:pPr marL="171450" lvl="0" indent="-171450" algn="l" rtl="0">
              <a:lnSpc>
                <a:spcPct val="115000"/>
              </a:lnSpc>
              <a:spcBef>
                <a:spcPts val="408"/>
              </a:spcBef>
              <a:spcAft>
                <a:spcPts val="0"/>
              </a:spcAft>
              <a:buClr>
                <a:schemeClr val="dk1"/>
              </a:buClr>
              <a:buSzPts val="1100"/>
              <a:buFont typeface="Arial"/>
              <a:buChar char="•"/>
            </a:pPr>
            <a:r>
              <a:rPr lang="en-US">
                <a:latin typeface="Poppins"/>
                <a:ea typeface="Poppins"/>
                <a:cs typeface="Poppins"/>
                <a:sym typeface="Poppins"/>
              </a:rPr>
              <a:t>Also, generally a mutual fight or physical altercation between students is not considered child abuse. </a:t>
            </a:r>
            <a:endParaRPr/>
          </a:p>
          <a:p>
            <a:pPr marL="171450" lvl="0" indent="-171450" algn="l" rtl="0">
              <a:lnSpc>
                <a:spcPct val="115000"/>
              </a:lnSpc>
              <a:spcBef>
                <a:spcPts val="408"/>
              </a:spcBef>
              <a:spcAft>
                <a:spcPts val="0"/>
              </a:spcAft>
              <a:buClr>
                <a:schemeClr val="dk1"/>
              </a:buClr>
              <a:buSzPts val="1100"/>
              <a:buFont typeface="Arial"/>
              <a:buChar char="•"/>
            </a:pPr>
            <a:r>
              <a:rPr lang="en-US">
                <a:latin typeface="Poppins"/>
                <a:ea typeface="Poppins"/>
                <a:cs typeface="Poppins"/>
                <a:sym typeface="Poppins"/>
              </a:rPr>
              <a:t>Attendance or truancy may not be considered child abuse or neglect, however if a parent prevents a child from attending school based on their beliefs, then this may be considered neglect. </a:t>
            </a:r>
            <a:endParaRPr/>
          </a:p>
          <a:p>
            <a:pPr marL="0" lvl="0" indent="0" algn="l" rtl="0">
              <a:spcBef>
                <a:spcPts val="0"/>
              </a:spcBef>
              <a:spcAft>
                <a:spcPts val="0"/>
              </a:spcAft>
              <a:buNone/>
            </a:pPr>
            <a:endParaRPr/>
          </a:p>
        </p:txBody>
      </p:sp>
      <p:sp>
        <p:nvSpPr>
          <p:cNvPr id="414" name="Google Shape;414;p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latin typeface="Poppins"/>
                <a:ea typeface="Poppins"/>
                <a:cs typeface="Poppins"/>
                <a:sym typeface="Poppins"/>
              </a:rPr>
              <a:t>In this section we will have an opportunity to break up into small groups to review case scenarios and explore the course of action we would take, considerations to keep in mind and what questions we may have. </a:t>
            </a:r>
            <a:endParaRPr/>
          </a:p>
        </p:txBody>
      </p:sp>
      <p:sp>
        <p:nvSpPr>
          <p:cNvPr id="429" name="Google Shape;429;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latin typeface="Lato"/>
                <a:ea typeface="Lato"/>
                <a:cs typeface="Lato"/>
                <a:sym typeface="Lato"/>
              </a:rPr>
              <a:t>In today's training you will have an opportunity to engage, build your knowledge and apply your learning to help prepare you to take the necessary action to protect a child.</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The training consists of 3 sections.</a:t>
            </a:r>
            <a:endParaRPr/>
          </a:p>
          <a:p>
            <a:pPr marL="0" lvl="0" indent="0" algn="l" rtl="0">
              <a:spcBef>
                <a:spcPts val="0"/>
              </a:spcBef>
              <a:spcAft>
                <a:spcPts val="0"/>
              </a:spcAft>
              <a:buNone/>
            </a:pPr>
            <a:r>
              <a:rPr lang="en-US">
                <a:latin typeface="Lato"/>
                <a:ea typeface="Lato"/>
                <a:cs typeface="Lato"/>
                <a:sym typeface="Lato"/>
              </a:rPr>
              <a:t>Section 1 is an overview of our reporting responsibilities as mandated reporters. </a:t>
            </a:r>
            <a:endParaRPr/>
          </a:p>
          <a:p>
            <a:pPr marL="0" lvl="0" indent="0" algn="l" rtl="0">
              <a:spcBef>
                <a:spcPts val="0"/>
              </a:spcBef>
              <a:spcAft>
                <a:spcPts val="0"/>
              </a:spcAft>
              <a:buNone/>
            </a:pPr>
            <a:r>
              <a:rPr lang="en-US">
                <a:latin typeface="Lato"/>
                <a:ea typeface="Lato"/>
                <a:cs typeface="Lato"/>
                <a:sym typeface="Lato"/>
              </a:rPr>
              <a:t>Section 2 is an overview of the different forms of child abuse and neglect.</a:t>
            </a:r>
            <a:endParaRPr/>
          </a:p>
          <a:p>
            <a:pPr marL="0" lvl="0" indent="0" algn="l" rtl="0">
              <a:spcBef>
                <a:spcPts val="0"/>
              </a:spcBef>
              <a:spcAft>
                <a:spcPts val="0"/>
              </a:spcAft>
              <a:buNone/>
            </a:pPr>
            <a:r>
              <a:rPr lang="en-US">
                <a:latin typeface="Lato"/>
                <a:ea typeface="Lato"/>
                <a:cs typeface="Lato"/>
                <a:sym typeface="Lato"/>
              </a:rPr>
              <a:t>Section 3 includes group dialogue using case scenarios.</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7000"/>
              </a:lnSpc>
              <a:spcBef>
                <a:spcPts val="0"/>
              </a:spcBef>
              <a:spcAft>
                <a:spcPts val="0"/>
              </a:spcAft>
              <a:buNone/>
            </a:pPr>
            <a:r>
              <a:rPr lang="en-US" sz="1200" b="1">
                <a:latin typeface="Lato"/>
                <a:ea typeface="Lato"/>
                <a:cs typeface="Lato"/>
                <a:sym typeface="Lato"/>
              </a:rPr>
              <a:t>Actions:</a:t>
            </a:r>
            <a:endParaRPr sz="1200">
              <a:latin typeface="Lato"/>
              <a:ea typeface="Lato"/>
              <a:cs typeface="Lato"/>
              <a:sym typeface="Lato"/>
            </a:endParaRPr>
          </a:p>
          <a:p>
            <a:pPr marL="0" marR="0" lvl="0" indent="0" algn="l" rtl="0">
              <a:lnSpc>
                <a:spcPct val="107000"/>
              </a:lnSpc>
              <a:spcBef>
                <a:spcPts val="0"/>
              </a:spcBef>
              <a:spcAft>
                <a:spcPts val="0"/>
              </a:spcAft>
              <a:buNone/>
            </a:pPr>
            <a:endParaRPr sz="1200">
              <a:latin typeface="Lato"/>
              <a:ea typeface="Lato"/>
              <a:cs typeface="Lato"/>
              <a:sym typeface="Lato"/>
            </a:endParaRPr>
          </a:p>
          <a:p>
            <a:pPr marL="0" marR="0" lvl="0" indent="0" algn="l" rtl="0">
              <a:lnSpc>
                <a:spcPct val="107000"/>
              </a:lnSpc>
              <a:spcBef>
                <a:spcPts val="0"/>
              </a:spcBef>
              <a:spcAft>
                <a:spcPts val="0"/>
              </a:spcAft>
              <a:buNone/>
            </a:pPr>
            <a:r>
              <a:rPr lang="en-US" sz="1200" b="1">
                <a:latin typeface="Lato"/>
                <a:ea typeface="Lato"/>
                <a:cs typeface="Lato"/>
                <a:sym typeface="Lato"/>
              </a:rPr>
              <a:t>Distribute the Scenarios to your small groups</a:t>
            </a:r>
            <a:r>
              <a:rPr lang="en-US" sz="1200">
                <a:latin typeface="Lato"/>
                <a:ea typeface="Lato"/>
                <a:cs typeface="Lato"/>
                <a:sym typeface="Lato"/>
              </a:rPr>
              <a:t>. Each case scenario includes 2-3 questions for group members to discuss. Allow 5-7 minutes for this activity.</a:t>
            </a:r>
            <a:endParaRPr/>
          </a:p>
          <a:p>
            <a:pPr marL="0" marR="0" lvl="0" indent="0" algn="l" rtl="0">
              <a:lnSpc>
                <a:spcPct val="107000"/>
              </a:lnSpc>
              <a:spcBef>
                <a:spcPts val="0"/>
              </a:spcBef>
              <a:spcAft>
                <a:spcPts val="0"/>
              </a:spcAft>
              <a:buNone/>
            </a:pPr>
            <a:endParaRPr sz="1200">
              <a:latin typeface="Lato"/>
              <a:ea typeface="Lato"/>
              <a:cs typeface="Lato"/>
              <a:sym typeface="Lato"/>
            </a:endParaRPr>
          </a:p>
          <a:p>
            <a:pPr marL="0" marR="0" lvl="0" indent="0" algn="l" rtl="0">
              <a:lnSpc>
                <a:spcPct val="107000"/>
              </a:lnSpc>
              <a:spcBef>
                <a:spcPts val="0"/>
              </a:spcBef>
              <a:spcAft>
                <a:spcPts val="0"/>
              </a:spcAft>
              <a:buClr>
                <a:schemeClr val="dk1"/>
              </a:buClr>
              <a:buSzPts val="1200"/>
              <a:buFont typeface="Lato"/>
              <a:buNone/>
            </a:pPr>
            <a:r>
              <a:rPr lang="en-US" sz="1200">
                <a:latin typeface="Lato"/>
                <a:ea typeface="Lato"/>
                <a:cs typeface="Lato"/>
                <a:sym typeface="Lato"/>
              </a:rPr>
              <a:t>You may keep this slide projected until the groups come back together for the large group discussion.</a:t>
            </a:r>
            <a:endParaRPr/>
          </a:p>
          <a:p>
            <a:pPr marL="0" marR="0" lvl="0" indent="0" algn="l" rtl="0">
              <a:lnSpc>
                <a:spcPct val="107000"/>
              </a:lnSpc>
              <a:spcBef>
                <a:spcPts val="0"/>
              </a:spcBef>
              <a:spcAft>
                <a:spcPts val="0"/>
              </a:spcAft>
              <a:buNone/>
            </a:pPr>
            <a:endParaRPr sz="1200">
              <a:latin typeface="Lato"/>
              <a:ea typeface="Lato"/>
              <a:cs typeface="Lato"/>
              <a:sym typeface="Lato"/>
            </a:endParaRPr>
          </a:p>
          <a:p>
            <a:pPr marL="0" marR="0" lvl="0" indent="0" algn="l" rtl="0">
              <a:lnSpc>
                <a:spcPct val="107000"/>
              </a:lnSpc>
              <a:spcBef>
                <a:spcPts val="0"/>
              </a:spcBef>
              <a:spcAft>
                <a:spcPts val="0"/>
              </a:spcAft>
              <a:buNone/>
            </a:pPr>
            <a:r>
              <a:rPr lang="en-US" sz="1200" b="1">
                <a:latin typeface="Lato"/>
                <a:ea typeface="Lato"/>
                <a:cs typeface="Lato"/>
                <a:sym typeface="Lato"/>
              </a:rPr>
              <a:t>Next Steps:</a:t>
            </a:r>
            <a:endParaRPr/>
          </a:p>
          <a:p>
            <a:pPr marL="0" marR="0" lvl="0" indent="0" algn="l" rtl="0">
              <a:lnSpc>
                <a:spcPct val="107000"/>
              </a:lnSpc>
              <a:spcBef>
                <a:spcPts val="0"/>
              </a:spcBef>
              <a:spcAft>
                <a:spcPts val="0"/>
              </a:spcAft>
              <a:buNone/>
            </a:pPr>
            <a:r>
              <a:rPr lang="en-US" sz="1200">
                <a:latin typeface="Lato"/>
                <a:ea typeface="Lato"/>
                <a:cs typeface="Lato"/>
                <a:sym typeface="Lato"/>
              </a:rPr>
              <a:t> 1- </a:t>
            </a:r>
            <a:r>
              <a:rPr lang="en-US" sz="1200" b="1">
                <a:latin typeface="Lato"/>
                <a:ea typeface="Lato"/>
                <a:cs typeface="Lato"/>
                <a:sym typeface="Lato"/>
              </a:rPr>
              <a:t>Distribute the Response Handout </a:t>
            </a:r>
            <a:r>
              <a:rPr lang="en-US" sz="1200">
                <a:latin typeface="Lato"/>
                <a:ea typeface="Lato"/>
                <a:cs typeface="Lato"/>
                <a:sym typeface="Lato"/>
              </a:rPr>
              <a:t>of the matching Case Scenario to the participants after they have completed their discussion. </a:t>
            </a:r>
            <a:endParaRPr/>
          </a:p>
          <a:p>
            <a:pPr marL="0" marR="0" lvl="0" indent="0" algn="l" rtl="0">
              <a:lnSpc>
                <a:spcPct val="107000"/>
              </a:lnSpc>
              <a:spcBef>
                <a:spcPts val="0"/>
              </a:spcBef>
              <a:spcAft>
                <a:spcPts val="0"/>
              </a:spcAft>
              <a:buNone/>
            </a:pPr>
            <a:endParaRPr sz="1200" b="1" i="1">
              <a:highlight>
                <a:srgbClr val="FFFF00"/>
              </a:highlight>
              <a:latin typeface="Lato"/>
              <a:ea typeface="Lato"/>
              <a:cs typeface="Lato"/>
              <a:sym typeface="Lato"/>
            </a:endParaRPr>
          </a:p>
          <a:p>
            <a:pPr marL="0" marR="0" lvl="0" indent="0" algn="l" rtl="0">
              <a:lnSpc>
                <a:spcPct val="107000"/>
              </a:lnSpc>
              <a:spcBef>
                <a:spcPts val="0"/>
              </a:spcBef>
              <a:spcAft>
                <a:spcPts val="0"/>
              </a:spcAft>
              <a:buNone/>
            </a:pPr>
            <a:r>
              <a:rPr lang="en-US" sz="1200" b="1" i="1">
                <a:highlight>
                  <a:srgbClr val="FFFF00"/>
                </a:highlight>
                <a:latin typeface="Lato"/>
                <a:ea typeface="Lato"/>
                <a:cs typeface="Lato"/>
                <a:sym typeface="Lato"/>
              </a:rPr>
              <a:t>**Optional Activity: Focused Reading-Information Processing: Exploring and Discovering</a:t>
            </a:r>
            <a:endParaRPr/>
          </a:p>
          <a:p>
            <a:pPr marL="0" marR="0" lvl="0" indent="0" algn="l" rtl="0">
              <a:spcBef>
                <a:spcPts val="10"/>
              </a:spcBef>
              <a:spcAft>
                <a:spcPts val="0"/>
              </a:spcAft>
              <a:buNone/>
            </a:pPr>
            <a:r>
              <a:rPr lang="en-US" sz="1000">
                <a:latin typeface="Times New Roman"/>
                <a:ea typeface="Times New Roman"/>
                <a:cs typeface="Times New Roman"/>
                <a:sym typeface="Times New Roman"/>
              </a:rPr>
              <a:t> </a:t>
            </a:r>
            <a:r>
              <a:rPr lang="en-US" sz="1100" b="1" i="1">
                <a:solidFill>
                  <a:srgbClr val="231F20"/>
                </a:solidFill>
                <a:latin typeface="Times New Roman"/>
                <a:ea typeface="Times New Roman"/>
                <a:cs typeface="Times New Roman"/>
                <a:sym typeface="Times New Roman"/>
              </a:rPr>
              <a:t>PROCESS:</a:t>
            </a:r>
            <a:endParaRPr sz="1100" b="1" i="1">
              <a:latin typeface="Times New Roman"/>
              <a:ea typeface="Times New Roman"/>
              <a:cs typeface="Times New Roman"/>
              <a:sym typeface="Times New Roman"/>
            </a:endParaRPr>
          </a:p>
          <a:p>
            <a:pPr marL="0" marR="0" lvl="0" indent="0" algn="l" rtl="0">
              <a:spcBef>
                <a:spcPts val="20"/>
              </a:spcBef>
              <a:spcAft>
                <a:spcPts val="0"/>
              </a:spcAft>
              <a:buClr>
                <a:srgbClr val="231F20"/>
              </a:buClr>
              <a:buSzPts val="1100"/>
              <a:buFont typeface="Noto Sans Symbols"/>
              <a:buNone/>
            </a:pPr>
            <a:r>
              <a:rPr lang="en-US" sz="1100" i="1">
                <a:solidFill>
                  <a:srgbClr val="231F20"/>
                </a:solidFill>
                <a:latin typeface="Times New Roman"/>
                <a:ea typeface="Times New Roman"/>
                <a:cs typeface="Times New Roman"/>
                <a:sym typeface="Times New Roman"/>
              </a:rPr>
              <a:t>Members read and mark text for purposes, such as:</a:t>
            </a:r>
            <a:endParaRPr sz="1100" i="1">
              <a:latin typeface="Times New Roman"/>
              <a:ea typeface="Times New Roman"/>
              <a:cs typeface="Times New Roman"/>
              <a:sym typeface="Times New Roman"/>
            </a:endParaRPr>
          </a:p>
          <a:p>
            <a:pPr marL="742950" marR="0" lvl="1" indent="-285750" algn="l" rtl="0">
              <a:spcBef>
                <a:spcPts val="90"/>
              </a:spcBef>
              <a:spcAft>
                <a:spcPts val="0"/>
              </a:spcAft>
              <a:buClr>
                <a:srgbClr val="231F20"/>
              </a:buClr>
              <a:buSzPts val="1100"/>
              <a:buFont typeface="Courier New"/>
              <a:buChar char="o"/>
            </a:pPr>
            <a:r>
              <a:rPr lang="en-US" sz="1100" b="1" i="1">
                <a:solidFill>
                  <a:srgbClr val="231F20"/>
                </a:solidFill>
                <a:latin typeface="Times New Roman"/>
                <a:ea typeface="Times New Roman"/>
                <a:cs typeface="Times New Roman"/>
                <a:sym typeface="Times New Roman"/>
              </a:rPr>
              <a:t>√ </a:t>
            </a:r>
            <a:r>
              <a:rPr lang="en-US" sz="1100" i="1">
                <a:solidFill>
                  <a:srgbClr val="231F20"/>
                </a:solidFill>
                <a:latin typeface="Times New Roman"/>
                <a:ea typeface="Times New Roman"/>
                <a:cs typeface="Times New Roman"/>
                <a:sym typeface="Times New Roman"/>
              </a:rPr>
              <a:t>Affirms prior knowledge</a:t>
            </a:r>
            <a:endParaRPr sz="1100" i="1">
              <a:latin typeface="Times New Roman"/>
              <a:ea typeface="Times New Roman"/>
              <a:cs typeface="Times New Roman"/>
              <a:sym typeface="Times New Roman"/>
            </a:endParaRPr>
          </a:p>
          <a:p>
            <a:pPr marL="742950" marR="0" lvl="1" indent="-285750" algn="l" rtl="0">
              <a:spcBef>
                <a:spcPts val="0"/>
              </a:spcBef>
              <a:spcAft>
                <a:spcPts val="0"/>
              </a:spcAft>
              <a:buClr>
                <a:srgbClr val="231F20"/>
              </a:buClr>
              <a:buSzPts val="1100"/>
              <a:buFont typeface="Courier New"/>
              <a:buChar char="o"/>
            </a:pPr>
            <a:r>
              <a:rPr lang="en-US" sz="1100" b="1" i="1">
                <a:solidFill>
                  <a:srgbClr val="231F20"/>
                </a:solidFill>
                <a:latin typeface="Times New Roman"/>
                <a:ea typeface="Times New Roman"/>
                <a:cs typeface="Times New Roman"/>
                <a:sym typeface="Times New Roman"/>
              </a:rPr>
              <a:t>! </a:t>
            </a:r>
            <a:r>
              <a:rPr lang="en-US" sz="1100" i="1">
                <a:solidFill>
                  <a:srgbClr val="231F20"/>
                </a:solidFill>
                <a:latin typeface="Times New Roman"/>
                <a:ea typeface="Times New Roman"/>
                <a:cs typeface="Times New Roman"/>
                <a:sym typeface="Times New Roman"/>
              </a:rPr>
              <a:t>Surprises you</a:t>
            </a:r>
            <a:endParaRPr sz="1100" i="1">
              <a:latin typeface="Times New Roman"/>
              <a:ea typeface="Times New Roman"/>
              <a:cs typeface="Times New Roman"/>
              <a:sym typeface="Times New Roman"/>
            </a:endParaRPr>
          </a:p>
          <a:p>
            <a:pPr marL="742950" marR="0" lvl="1" indent="-285750" algn="l" rtl="0">
              <a:spcBef>
                <a:spcPts val="5"/>
              </a:spcBef>
              <a:spcAft>
                <a:spcPts val="0"/>
              </a:spcAft>
              <a:buClr>
                <a:srgbClr val="231F20"/>
              </a:buClr>
              <a:buSzPts val="1100"/>
              <a:buFont typeface="Courier New"/>
              <a:buChar char="o"/>
            </a:pPr>
            <a:r>
              <a:rPr lang="en-US" sz="1100" b="1" i="1">
                <a:solidFill>
                  <a:srgbClr val="231F20"/>
                </a:solidFill>
                <a:latin typeface="Times New Roman"/>
                <a:ea typeface="Times New Roman"/>
                <a:cs typeface="Times New Roman"/>
                <a:sym typeface="Times New Roman"/>
              </a:rPr>
              <a:t>?</a:t>
            </a:r>
            <a:r>
              <a:rPr lang="en-US" sz="1100" i="1">
                <a:solidFill>
                  <a:srgbClr val="231F20"/>
                </a:solidFill>
                <a:latin typeface="Times New Roman"/>
                <a:ea typeface="Times New Roman"/>
                <a:cs typeface="Times New Roman"/>
                <a:sym typeface="Times New Roman"/>
              </a:rPr>
              <a:t> You wish to know more about this</a:t>
            </a:r>
            <a:endParaRPr sz="1100" i="1">
              <a:solidFill>
                <a:srgbClr val="231F20"/>
              </a:solidFill>
              <a:latin typeface="Times New Roman"/>
              <a:ea typeface="Times New Roman"/>
              <a:cs typeface="Times New Roman"/>
              <a:sym typeface="Times New Roman"/>
            </a:endParaRPr>
          </a:p>
          <a:p>
            <a:pPr marL="0" marR="0" lvl="0" indent="0" algn="l" rtl="0">
              <a:lnSpc>
                <a:spcPct val="114090"/>
              </a:lnSpc>
              <a:spcBef>
                <a:spcPts val="0"/>
              </a:spcBef>
              <a:spcAft>
                <a:spcPts val="0"/>
              </a:spcAft>
              <a:buClr>
                <a:srgbClr val="231F20"/>
              </a:buClr>
              <a:buSzPts val="1100"/>
              <a:buFont typeface="Noto Sans Symbols"/>
              <a:buNone/>
            </a:pPr>
            <a:r>
              <a:rPr lang="en-US" sz="1100" i="1">
                <a:solidFill>
                  <a:srgbClr val="231F20"/>
                </a:solidFill>
                <a:latin typeface="Times New Roman"/>
                <a:ea typeface="Times New Roman"/>
                <a:cs typeface="Times New Roman"/>
                <a:sym typeface="Times New Roman"/>
              </a:rPr>
              <a:t>Within the small group, and in round-robin fashion, member explore the items they marked. Each member shares only one item at a time . Explore only items marked as </a:t>
            </a:r>
            <a:r>
              <a:rPr lang="en-US" sz="1100" b="1" i="1">
                <a:solidFill>
                  <a:srgbClr val="231F20"/>
                </a:solidFill>
                <a:latin typeface="Times New Roman"/>
                <a:ea typeface="Times New Roman"/>
                <a:cs typeface="Times New Roman"/>
                <a:sym typeface="Times New Roman"/>
              </a:rPr>
              <a:t>! </a:t>
            </a:r>
            <a:r>
              <a:rPr lang="en-US" sz="1100" i="1">
                <a:solidFill>
                  <a:srgbClr val="231F20"/>
                </a:solidFill>
                <a:latin typeface="Times New Roman"/>
                <a:ea typeface="Times New Roman"/>
                <a:cs typeface="Times New Roman"/>
                <a:sym typeface="Times New Roman"/>
              </a:rPr>
              <a:t>or </a:t>
            </a:r>
            <a:r>
              <a:rPr lang="en-US" sz="1100" b="1" i="1">
                <a:solidFill>
                  <a:srgbClr val="231F20"/>
                </a:solidFill>
                <a:latin typeface="Times New Roman"/>
                <a:ea typeface="Times New Roman"/>
                <a:cs typeface="Times New Roman"/>
                <a:sym typeface="Times New Roman"/>
              </a:rPr>
              <a:t>?.</a:t>
            </a:r>
            <a:endParaRPr/>
          </a:p>
          <a:p>
            <a:pPr marL="0" marR="0" lvl="0" indent="0" algn="l" rtl="0">
              <a:lnSpc>
                <a:spcPct val="114090"/>
              </a:lnSpc>
              <a:spcBef>
                <a:spcPts val="0"/>
              </a:spcBef>
              <a:spcAft>
                <a:spcPts val="0"/>
              </a:spcAft>
              <a:buClr>
                <a:srgbClr val="231F20"/>
              </a:buClr>
              <a:buSzPts val="1100"/>
              <a:buFont typeface="Noto Sans Symbols"/>
              <a:buNone/>
            </a:pPr>
            <a:endParaRPr sz="1100" i="1">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1200">
                <a:latin typeface="Lato"/>
                <a:ea typeface="Lato"/>
                <a:cs typeface="Lato"/>
                <a:sym typeface="Lato"/>
              </a:rPr>
              <a:t>2- When the tabletop discussions have concluded, </a:t>
            </a:r>
            <a:r>
              <a:rPr lang="en-US" sz="1200" b="1">
                <a:latin typeface="Lato"/>
                <a:ea typeface="Lato"/>
                <a:cs typeface="Lato"/>
                <a:sym typeface="Lato"/>
              </a:rPr>
              <a:t>reconvene as a larger group. </a:t>
            </a:r>
            <a:endParaRPr/>
          </a:p>
          <a:p>
            <a:pPr marL="0" marR="0" lvl="0" indent="0" algn="l" rtl="0">
              <a:lnSpc>
                <a:spcPct val="107000"/>
              </a:lnSpc>
              <a:spcBef>
                <a:spcPts val="0"/>
              </a:spcBef>
              <a:spcAft>
                <a:spcPts val="0"/>
              </a:spcAft>
              <a:buNone/>
            </a:pPr>
            <a:r>
              <a:rPr lang="en-US" sz="1200">
                <a:latin typeface="Lato"/>
                <a:ea typeface="Lato"/>
                <a:cs typeface="Lato"/>
                <a:sym typeface="Lato"/>
              </a:rPr>
              <a:t>3- </a:t>
            </a:r>
            <a:r>
              <a:rPr lang="en-US" sz="1200" b="1">
                <a:latin typeface="Lato"/>
                <a:ea typeface="Lato"/>
                <a:cs typeface="Lato"/>
                <a:sym typeface="Lato"/>
              </a:rPr>
              <a:t>Select and project the scenario</a:t>
            </a:r>
            <a:r>
              <a:rPr lang="en-US" sz="1200">
                <a:latin typeface="Lato"/>
                <a:ea typeface="Lato"/>
                <a:cs typeface="Lato"/>
                <a:sym typeface="Lato"/>
              </a:rPr>
              <a:t>(s) that you would like to discuss with the whole group. </a:t>
            </a:r>
            <a:endParaRPr/>
          </a:p>
          <a:p>
            <a:pPr marL="0" marR="0" lvl="0" indent="0" algn="l" rtl="0">
              <a:lnSpc>
                <a:spcPct val="107000"/>
              </a:lnSpc>
              <a:spcBef>
                <a:spcPts val="0"/>
              </a:spcBef>
              <a:spcAft>
                <a:spcPts val="0"/>
              </a:spcAft>
              <a:buNone/>
            </a:pPr>
            <a:r>
              <a:rPr lang="en-US" sz="1200">
                <a:latin typeface="Lato"/>
                <a:ea typeface="Lato"/>
                <a:cs typeface="Lato"/>
                <a:sym typeface="Lato"/>
              </a:rPr>
              <a:t>4- </a:t>
            </a:r>
            <a:r>
              <a:rPr lang="en-US" sz="1200" b="1">
                <a:latin typeface="Lato"/>
                <a:ea typeface="Lato"/>
                <a:cs typeface="Lato"/>
                <a:sym typeface="Lato"/>
              </a:rPr>
              <a:t>Ask the group members to share their responses </a:t>
            </a:r>
            <a:r>
              <a:rPr lang="en-US" sz="1200">
                <a:latin typeface="Lato"/>
                <a:ea typeface="Lato"/>
                <a:cs typeface="Lato"/>
                <a:sym typeface="Lato"/>
              </a:rPr>
              <a:t>to the questions about their case scenario.</a:t>
            </a:r>
            <a:endParaRPr/>
          </a:p>
          <a:p>
            <a:pPr marL="0" marR="0" lvl="0" indent="0" algn="l" rtl="0">
              <a:lnSpc>
                <a:spcPct val="107000"/>
              </a:lnSpc>
              <a:spcBef>
                <a:spcPts val="0"/>
              </a:spcBef>
              <a:spcAft>
                <a:spcPts val="0"/>
              </a:spcAft>
              <a:buNone/>
            </a:pPr>
            <a:r>
              <a:rPr lang="en-US" sz="1200">
                <a:latin typeface="Lato"/>
                <a:ea typeface="Lato"/>
                <a:cs typeface="Lato"/>
                <a:sym typeface="Lato"/>
              </a:rPr>
              <a:t>5- </a:t>
            </a:r>
            <a:r>
              <a:rPr lang="en-US" sz="1200" b="1" u="none">
                <a:latin typeface="Lato"/>
                <a:ea typeface="Lato"/>
                <a:cs typeface="Lato"/>
                <a:sym typeface="Lato"/>
              </a:rPr>
              <a:t>Review the Scenario Response-Initial Actions and Considerations slide with the group</a:t>
            </a:r>
            <a:r>
              <a:rPr lang="en-US" sz="1200" b="0" u="none">
                <a:latin typeface="Lato"/>
                <a:ea typeface="Lato"/>
                <a:cs typeface="Lato"/>
                <a:sym typeface="Lato"/>
              </a:rPr>
              <a:t> (</a:t>
            </a:r>
            <a:r>
              <a:rPr lang="en-US" sz="1200" b="0" i="1">
                <a:latin typeface="Lato"/>
                <a:ea typeface="Lato"/>
                <a:cs typeface="Lato"/>
                <a:sym typeface="Lato"/>
              </a:rPr>
              <a:t>detailed information is included in the Response handout for participants).</a:t>
            </a:r>
            <a:endParaRPr/>
          </a:p>
          <a:p>
            <a:pPr marL="0" marR="0" lvl="0" indent="0" algn="l" rtl="0">
              <a:lnSpc>
                <a:spcPct val="107000"/>
              </a:lnSpc>
              <a:spcBef>
                <a:spcPts val="0"/>
              </a:spcBef>
              <a:spcAft>
                <a:spcPts val="0"/>
              </a:spcAft>
              <a:buNone/>
            </a:pPr>
            <a:endParaRPr sz="1200" b="0">
              <a:latin typeface="Lato"/>
              <a:ea typeface="Lato"/>
              <a:cs typeface="Lato"/>
              <a:sym typeface="Lato"/>
            </a:endParaRPr>
          </a:p>
          <a:p>
            <a:pPr marL="0" marR="0" lvl="0" indent="0" algn="l" rtl="0">
              <a:lnSpc>
                <a:spcPct val="107000"/>
              </a:lnSpc>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endParaRPr sz="1200" i="0"/>
          </a:p>
          <a:p>
            <a:pPr marL="0" lvl="0" indent="0" algn="l" rtl="0">
              <a:spcBef>
                <a:spcPts val="0"/>
              </a:spcBef>
              <a:spcAft>
                <a:spcPts val="0"/>
              </a:spcAft>
              <a:buNone/>
            </a:pPr>
            <a:endParaRPr sz="1200" i="0"/>
          </a:p>
          <a:p>
            <a:pPr marL="0" lvl="0" indent="0" algn="l" rtl="0">
              <a:spcBef>
                <a:spcPts val="0"/>
              </a:spcBef>
              <a:spcAft>
                <a:spcPts val="0"/>
              </a:spcAft>
              <a:buNone/>
            </a:pPr>
            <a:endParaRPr sz="1200" i="0"/>
          </a:p>
          <a:p>
            <a:pPr marL="0" lvl="0" indent="0" algn="l" rtl="0">
              <a:spcBef>
                <a:spcPts val="0"/>
              </a:spcBef>
              <a:spcAft>
                <a:spcPts val="0"/>
              </a:spcAft>
              <a:buNone/>
            </a:pPr>
            <a:endParaRPr sz="1200" i="0"/>
          </a:p>
        </p:txBody>
      </p:sp>
      <p:sp>
        <p:nvSpPr>
          <p:cNvPr id="438" name="Google Shape;438;p3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3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7000"/>
              </a:lnSpc>
              <a:spcBef>
                <a:spcPts val="0"/>
              </a:spcBef>
              <a:spcAft>
                <a:spcPts val="0"/>
              </a:spcAft>
              <a:buNone/>
            </a:pPr>
            <a:r>
              <a:rPr lang="en-US" sz="1800" b="1">
                <a:latin typeface="Poppins"/>
                <a:ea typeface="Poppins"/>
                <a:cs typeface="Poppins"/>
                <a:sym typeface="Poppins"/>
              </a:rPr>
              <a:t>Actions:</a:t>
            </a: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b="1">
                <a:latin typeface="Poppins"/>
                <a:ea typeface="Poppins"/>
                <a:cs typeface="Poppins"/>
                <a:sym typeface="Poppins"/>
              </a:rPr>
              <a:t>Select the Scenarios and Response slides that reflect your school type.</a:t>
            </a: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Poppins"/>
                <a:ea typeface="Poppins"/>
                <a:cs typeface="Poppins"/>
                <a:sym typeface="Poppins"/>
              </a:rPr>
              <a:t> </a:t>
            </a: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b="1">
                <a:latin typeface="Poppins"/>
                <a:ea typeface="Poppins"/>
                <a:cs typeface="Poppins"/>
                <a:sym typeface="Poppins"/>
              </a:rPr>
              <a:t>There are four Elementary School Scenarios/Response slides, and four Secondary School Scenarios/Response slides. </a:t>
            </a: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Poppins"/>
                <a:ea typeface="Poppins"/>
                <a:cs typeface="Poppins"/>
                <a:sym typeface="Poppins"/>
              </a:rPr>
              <a:t> </a:t>
            </a:r>
            <a:endParaRPr sz="1800">
              <a:latin typeface="Calibri"/>
              <a:ea typeface="Calibri"/>
              <a:cs typeface="Calibri"/>
              <a:sym typeface="Calibri"/>
            </a:endParaRPr>
          </a:p>
          <a:p>
            <a:pPr marL="0" lvl="0" indent="0" algn="l" rtl="0">
              <a:spcBef>
                <a:spcPts val="800"/>
              </a:spcBef>
              <a:spcAft>
                <a:spcPts val="0"/>
              </a:spcAft>
              <a:buNone/>
            </a:pPr>
            <a:r>
              <a:rPr lang="en-US" sz="1800" b="1">
                <a:latin typeface="Poppins"/>
                <a:ea typeface="Poppins"/>
                <a:cs typeface="Poppins"/>
                <a:sym typeface="Poppins"/>
              </a:rPr>
              <a:t>Each scenario includes 2-3 questions for the groups to respond to.</a:t>
            </a:r>
            <a:endParaRPr sz="1200" b="1">
              <a:latin typeface="Lato"/>
              <a:ea typeface="Lato"/>
              <a:cs typeface="Lato"/>
              <a:sym typeface="Lato"/>
            </a:endParaRPr>
          </a:p>
        </p:txBody>
      </p:sp>
      <p:sp>
        <p:nvSpPr>
          <p:cNvPr id="449" name="Google Shape;449;p3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800" dirty="0">
                <a:latin typeface="Times New Roman"/>
                <a:ea typeface="Times New Roman"/>
                <a:cs typeface="Times New Roman"/>
                <a:sym typeface="Times New Roman"/>
              </a:rPr>
              <a:t> Action for Presenter:</a:t>
            </a:r>
          </a:p>
          <a:p>
            <a:pPr marL="0" marR="0" lvl="0" indent="0" algn="l" rtl="0">
              <a:spcBef>
                <a:spcPts val="0"/>
              </a:spcBef>
              <a:spcAft>
                <a:spcPts val="0"/>
              </a:spcAft>
              <a:buNone/>
            </a:pPr>
            <a:endParaRPr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Poppins" panose="00000500000000000000" pitchFamily="2" charset="0"/>
                <a:ea typeface="Calibri" panose="020F0502020204030204" pitchFamily="34" charset="0"/>
                <a:cs typeface="Times New Roman" panose="02020603050405020304" pitchFamily="18" charset="0"/>
              </a:rPr>
              <a:t>Review the case scenario and ask the group members to share responses and thoughts to the scenario questions.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458" name="Google Shape;458;p3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The safety and well-being of every student must be the first and foremost priority for all educators.</a:t>
            </a:r>
            <a:endParaRPr sz="1800" b="1">
              <a:latin typeface="Calibri"/>
              <a:ea typeface="Calibri"/>
              <a:cs typeface="Calibri"/>
              <a:sym typeface="Calibri"/>
            </a:endParaRPr>
          </a:p>
          <a:p>
            <a:pPr marL="0" lvl="0" indent="0" algn="l" rtl="0">
              <a:spcBef>
                <a:spcPts val="0"/>
              </a:spcBef>
              <a:spcAft>
                <a:spcPts val="0"/>
              </a:spcAft>
              <a:buNone/>
            </a:pPr>
            <a:endParaRPr sz="1800" b="1">
              <a:latin typeface="Calibri"/>
              <a:ea typeface="Calibri"/>
              <a:cs typeface="Calibri"/>
              <a:sym typeface="Calibri"/>
            </a:endParaRPr>
          </a:p>
          <a:p>
            <a:pPr marL="0" lvl="0" indent="0" algn="l" rtl="0">
              <a:spcBef>
                <a:spcPts val="0"/>
              </a:spcBef>
              <a:spcAft>
                <a:spcPts val="0"/>
              </a:spcAft>
              <a:buNone/>
            </a:pPr>
            <a:r>
              <a:rPr lang="en-US" sz="1800">
                <a:latin typeface="Poppins"/>
                <a:ea typeface="Poppins"/>
                <a:cs typeface="Poppins"/>
                <a:sym typeface="Poppins"/>
              </a:rPr>
              <a:t>The </a:t>
            </a:r>
            <a:r>
              <a:rPr lang="en-US" sz="1800" i="1">
                <a:latin typeface="Poppins"/>
                <a:ea typeface="Poppins"/>
                <a:cs typeface="Poppins"/>
                <a:sym typeface="Poppins"/>
              </a:rPr>
              <a:t>Code of Conduct with Students</a:t>
            </a:r>
            <a:r>
              <a:rPr lang="en-US" sz="1800">
                <a:latin typeface="Poppins"/>
                <a:ea typeface="Poppins"/>
                <a:cs typeface="Poppins"/>
                <a:sym typeface="Poppins"/>
              </a:rPr>
              <a:t> policy prohibits any behaviors in the presence of students that are unprofessional or immoral, such as looking at inappropriate sexual images in the classroom.  </a:t>
            </a:r>
            <a:endParaRPr/>
          </a:p>
          <a:p>
            <a:pPr marL="0" marR="0" lvl="0" indent="0" algn="l" rtl="0">
              <a:lnSpc>
                <a:spcPct val="100000"/>
              </a:lnSpc>
              <a:spcBef>
                <a:spcPts val="0"/>
              </a:spcBef>
              <a:spcAft>
                <a:spcPts val="0"/>
              </a:spcAft>
              <a:buClr>
                <a:schemeClr val="dk1"/>
              </a:buClr>
              <a:buSzPts val="1800"/>
              <a:buFont typeface="Poppins"/>
              <a:buNone/>
            </a:pPr>
            <a:r>
              <a:rPr lang="en-US" sz="1800">
                <a:latin typeface="Poppins"/>
                <a:ea typeface="Poppins"/>
                <a:cs typeface="Poppins"/>
                <a:sym typeface="Poppins"/>
              </a:rPr>
              <a:t>Also, this policy prohibits physical conduct with a student not within the scope of the employee’s duties.</a:t>
            </a:r>
            <a:endParaRPr/>
          </a:p>
          <a:p>
            <a:pPr marL="0" marR="0" lvl="0" indent="0" algn="l" rtl="0">
              <a:lnSpc>
                <a:spcPct val="100000"/>
              </a:lnSpc>
              <a:spcBef>
                <a:spcPts val="0"/>
              </a:spcBef>
              <a:spcAft>
                <a:spcPts val="0"/>
              </a:spcAft>
              <a:buClr>
                <a:schemeClr val="dk1"/>
              </a:buClr>
              <a:buSzPts val="1800"/>
              <a:buFont typeface="Calibri"/>
              <a:buNone/>
            </a:pPr>
            <a:endParaRPr sz="1800" b="1">
              <a:latin typeface="Times New Roman"/>
              <a:ea typeface="Times New Roman"/>
              <a:cs typeface="Times New Roman"/>
              <a:sym typeface="Times New Roman"/>
            </a:endParaRPr>
          </a:p>
          <a:p>
            <a:pPr marL="228600" marR="0" lvl="0" indent="0" algn="l" rtl="0">
              <a:spcBef>
                <a:spcPts val="0"/>
              </a:spcBef>
              <a:spcAft>
                <a:spcPts val="0"/>
              </a:spcAft>
              <a:buNone/>
            </a:pPr>
            <a:r>
              <a:rPr lang="en-US" sz="1800">
                <a:latin typeface="Times New Roman"/>
                <a:ea typeface="Times New Roman"/>
                <a:cs typeface="Times New Roman"/>
                <a:sym typeface="Times New Roman"/>
              </a:rPr>
              <a:t>Though the conduct of this nature may be seemingly innocuous on its face, it can, in some cases also be considered a form of boundary invasion that some adults use to get closer to young persons, build trust, and potentially engage in other increasingly more inappropriate boundary invasions leading up to and including sexual misconduct.  If left unaddressed, this behavior could escalate and even result in reasonable suspicion of child abuse and discipline for the employee. In general, when allegations of unprofessional or immoral conduct or behavior are made, the relevant District administrator is obligated to: </a:t>
            </a:r>
            <a:endParaRPr sz="1800">
              <a:latin typeface="Calibri"/>
              <a:ea typeface="Calibri"/>
              <a:cs typeface="Calibri"/>
              <a:sym typeface="Calibri"/>
            </a:endParaRPr>
          </a:p>
          <a:p>
            <a:pPr marL="457200" marR="0" lvl="0" indent="0" algn="l" rtl="0">
              <a:spcBef>
                <a:spcPts val="0"/>
              </a:spcBef>
              <a:spcAft>
                <a:spcPts val="0"/>
              </a:spcAft>
              <a:buNone/>
            </a:pPr>
            <a:r>
              <a:rPr lang="en-US" sz="1800">
                <a:latin typeface="Times New Roman"/>
                <a:ea typeface="Times New Roman"/>
                <a:cs typeface="Times New Roman"/>
                <a:sym typeface="Times New Roman"/>
              </a:rPr>
              <a:t>(1)	Stop the misconduct, if any; </a:t>
            </a:r>
            <a:endParaRPr sz="1800">
              <a:latin typeface="Calibri"/>
              <a:ea typeface="Calibri"/>
              <a:cs typeface="Calibri"/>
              <a:sym typeface="Calibri"/>
            </a:endParaRPr>
          </a:p>
          <a:p>
            <a:pPr marL="457200" marR="0" lvl="0" indent="0" algn="l" rtl="0">
              <a:spcBef>
                <a:spcPts val="0"/>
              </a:spcBef>
              <a:spcAft>
                <a:spcPts val="0"/>
              </a:spcAft>
              <a:buNone/>
            </a:pPr>
            <a:r>
              <a:rPr lang="en-US" sz="1800">
                <a:latin typeface="Times New Roman"/>
                <a:ea typeface="Times New Roman"/>
                <a:cs typeface="Times New Roman"/>
                <a:sym typeface="Times New Roman"/>
              </a:rPr>
              <a:t>(2)	Investigate the misconduct, if any; and </a:t>
            </a:r>
            <a:endParaRPr sz="1800">
              <a:latin typeface="Calibri"/>
              <a:ea typeface="Calibri"/>
              <a:cs typeface="Calibri"/>
              <a:sym typeface="Calibri"/>
            </a:endParaRPr>
          </a:p>
          <a:p>
            <a:pPr marL="457200" marR="0" lvl="0" indent="0" algn="l" rtl="0">
              <a:spcBef>
                <a:spcPts val="0"/>
              </a:spcBef>
              <a:spcAft>
                <a:spcPts val="0"/>
              </a:spcAft>
              <a:buNone/>
            </a:pPr>
            <a:r>
              <a:rPr lang="en-US" sz="1800">
                <a:latin typeface="Times New Roman"/>
                <a:ea typeface="Times New Roman"/>
                <a:cs typeface="Times New Roman"/>
                <a:sym typeface="Times New Roman"/>
              </a:rPr>
              <a:t>(3)	Take appropriate administrative and/or disciplinary action, if warranted.</a:t>
            </a:r>
            <a:endParaRPr sz="1800" b="1">
              <a:latin typeface="Times New Roman"/>
              <a:ea typeface="Times New Roman"/>
              <a:cs typeface="Times New Roman"/>
              <a:sym typeface="Times New Roman"/>
            </a:endParaRPr>
          </a:p>
          <a:p>
            <a:pPr marL="0" lvl="0" indent="0" algn="l"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r>
              <a:rPr lang="en-US" sz="1800" b="1">
                <a:latin typeface="Times New Roman"/>
                <a:ea typeface="Times New Roman"/>
                <a:cs typeface="Times New Roman"/>
                <a:sym typeface="Times New Roman"/>
              </a:rPr>
              <a:t>In this scenario the inappropriate conduct may also rise</a:t>
            </a:r>
            <a:r>
              <a:rPr lang="en-US" sz="1800">
                <a:latin typeface="Calibri"/>
                <a:ea typeface="Calibri"/>
                <a:cs typeface="Calibri"/>
                <a:sym typeface="Calibri"/>
              </a:rPr>
              <a:t> to the level of suspected child abuse.  For example, in an attempt to gain trust and confidence, a perpetrator may engage in “grooming” or adult sexual misconduct, that is, physical or non-physical activity directed to the student, the student’s parents, or other adults with the purpose of developing a sexual or romantic relationship with the minor.</a:t>
            </a:r>
            <a:endParaRPr sz="1800" b="1">
              <a:latin typeface="Times New Roman"/>
              <a:ea typeface="Times New Roman"/>
              <a:cs typeface="Times New Roman"/>
              <a:sym typeface="Times New Roman"/>
            </a:endParaRPr>
          </a:p>
          <a:p>
            <a:pPr marL="0" lvl="0" indent="0" algn="l" rtl="0">
              <a:spcBef>
                <a:spcPts val="0"/>
              </a:spcBef>
              <a:spcAft>
                <a:spcPts val="0"/>
              </a:spcAft>
              <a:buNone/>
            </a:pPr>
            <a:endParaRPr sz="1800" b="1">
              <a:latin typeface="Times New Roman"/>
              <a:ea typeface="Times New Roman"/>
              <a:cs typeface="Times New Roman"/>
              <a:sym typeface="Times New Roman"/>
            </a:endParaRPr>
          </a:p>
          <a:p>
            <a:pPr marL="0" lvl="0" indent="0" algn="l" rtl="0">
              <a:spcBef>
                <a:spcPts val="0"/>
              </a:spcBef>
              <a:spcAft>
                <a:spcPts val="0"/>
              </a:spcAft>
              <a:buNone/>
            </a:pPr>
            <a:r>
              <a:rPr lang="en-US" sz="1800" b="1">
                <a:latin typeface="Times New Roman"/>
                <a:ea typeface="Times New Roman"/>
                <a:cs typeface="Times New Roman"/>
                <a:sym typeface="Times New Roman"/>
              </a:rPr>
              <a:t>RESPONSIBLE USE POLICY</a:t>
            </a:r>
            <a:endParaRPr/>
          </a:p>
          <a:p>
            <a:pPr marL="0" lvl="0" indent="0" algn="l" rtl="0">
              <a:spcBef>
                <a:spcPts val="0"/>
              </a:spcBef>
              <a:spcAft>
                <a:spcPts val="0"/>
              </a:spcAft>
              <a:buNone/>
            </a:pPr>
            <a:r>
              <a:rPr lang="en-US" sz="1800">
                <a:latin typeface="Calibri"/>
                <a:ea typeface="Calibri"/>
                <a:cs typeface="Calibri"/>
                <a:sym typeface="Calibri"/>
              </a:rPr>
              <a:t>District equipment and data systems must only be used in a responsible, efficient, ethical, and legal manner, and such use may only be in support of the District’s business and educational objectives.  The District’s </a:t>
            </a:r>
            <a:r>
              <a:rPr lang="en-US" sz="1800" i="1">
                <a:latin typeface="Calibri"/>
                <a:ea typeface="Calibri"/>
                <a:cs typeface="Calibri"/>
                <a:sym typeface="Calibri"/>
              </a:rPr>
              <a:t>Responsible Use Policy</a:t>
            </a:r>
            <a:r>
              <a:rPr lang="en-US" sz="1800">
                <a:latin typeface="Calibri"/>
                <a:ea typeface="Calibri"/>
                <a:cs typeface="Calibri"/>
                <a:sym typeface="Calibri"/>
              </a:rPr>
              <a:t> includes anyone using telephones, cell phones, computers, internet, email, text messages, and other forms of electronic communication or equipment provided by the District (the “network”) regardless of the physical location of the user. </a:t>
            </a:r>
            <a:endParaRPr/>
          </a:p>
        </p:txBody>
      </p:sp>
      <p:sp>
        <p:nvSpPr>
          <p:cNvPr id="466" name="Google Shape;466;p3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3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dirty="0">
                <a:latin typeface="Times New Roman"/>
                <a:ea typeface="Times New Roman"/>
                <a:cs typeface="Times New Roman"/>
                <a:sym typeface="Times New Roman"/>
              </a:rPr>
              <a:t> Action for Presenter:</a:t>
            </a:r>
          </a:p>
          <a:p>
            <a:pPr marL="0" marR="0" lvl="0" indent="0" algn="l" rtl="0">
              <a:spcBef>
                <a:spcPts val="0"/>
              </a:spcBef>
              <a:spcAft>
                <a:spcPts val="0"/>
              </a:spcAft>
              <a:buNone/>
            </a:pPr>
            <a:endParaRPr lang="en-US"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Poppins" panose="00000500000000000000" pitchFamily="2" charset="0"/>
                <a:ea typeface="Calibri" panose="020F0502020204030204" pitchFamily="34" charset="0"/>
                <a:cs typeface="Times New Roman" panose="02020603050405020304" pitchFamily="18" charset="0"/>
              </a:rPr>
              <a:t>Review the case scenario and ask the group members to share responses and thoughts to the scenario questions.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endParaRPr dirty="0"/>
          </a:p>
        </p:txBody>
      </p:sp>
      <p:sp>
        <p:nvSpPr>
          <p:cNvPr id="472" name="Google Shape;472;p3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The safety and well-being of every student must be the first and foremost priority for all educators.  Immediate action should be taken to bring the matter to the attention of the site administrator to protect any student from any situation which threatens her/his safety or well-being. </a:t>
            </a:r>
            <a:endParaRPr sz="1800" b="1">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Calibri"/>
              <a:buNone/>
            </a:pPr>
            <a:endParaRPr sz="1800" b="1">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Although in this scenario, the teacher only touched the student on one occasion, the teacher should be cautioned to avoid situations of possible or perceived inappropriate conduct.  </a:t>
            </a:r>
            <a:endParaRPr/>
          </a:p>
          <a:p>
            <a:pPr marL="0" marR="0" lvl="0" indent="0" algn="l" rtl="0">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Also, the teacher has spent special attention on one student over others, which can give an impression of inequity or preferential treatment. </a:t>
            </a:r>
            <a:endParaRPr/>
          </a:p>
          <a:p>
            <a:pPr marL="0" marR="0" lvl="0" indent="0" algn="l" rtl="0">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Additionally, the teacher should maintain clear physical boundaries between himself and his students.</a:t>
            </a:r>
            <a:endParaRPr/>
          </a:p>
          <a:p>
            <a:pPr marL="0" marR="0" lvl="0" indent="0" algn="l" rtl="0">
              <a:lnSpc>
                <a:spcPct val="100000"/>
              </a:lnSpc>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0" lvl="0" indent="0" algn="l" rtl="0">
              <a:spcBef>
                <a:spcPts val="0"/>
              </a:spcBef>
              <a:spcAft>
                <a:spcPts val="0"/>
              </a:spcAft>
              <a:buNone/>
            </a:pPr>
            <a:r>
              <a:rPr lang="en-US" sz="1800">
                <a:latin typeface="Calibri"/>
                <a:ea typeface="Calibri"/>
                <a:cs typeface="Calibri"/>
                <a:sym typeface="Calibri"/>
              </a:rPr>
              <a:t>Though conduct of this nature may be seemingly innocuous on their face, they can, in some cases, also be considered a form of boundary invasion that some adults use to get closer to young persons, build trust, and potentially engage in other increasingly more inappropriate boundary invasions leading up to and including sexual misconduct.  If left unaddressed, this behavior could escalate and even result in reasonable suspicion of child abuse and discipline for the employee. </a:t>
            </a:r>
            <a:endParaRPr sz="18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a:latin typeface="Calibri"/>
              <a:ea typeface="Calibri"/>
              <a:cs typeface="Calibri"/>
              <a:sym typeface="Calibri"/>
            </a:endParaRPr>
          </a:p>
          <a:p>
            <a:pPr marL="0" lvl="0" indent="0" algn="l" rtl="0">
              <a:spcBef>
                <a:spcPts val="0"/>
              </a:spcBef>
              <a:spcAft>
                <a:spcPts val="0"/>
              </a:spcAft>
              <a:buNone/>
            </a:pPr>
            <a:endParaRPr/>
          </a:p>
        </p:txBody>
      </p:sp>
      <p:sp>
        <p:nvSpPr>
          <p:cNvPr id="480" name="Google Shape;480;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dirty="0">
                <a:latin typeface="Times New Roman"/>
                <a:ea typeface="Times New Roman"/>
                <a:cs typeface="Times New Roman"/>
                <a:sym typeface="Times New Roman"/>
              </a:rPr>
              <a:t> Action for Presenter:</a:t>
            </a:r>
          </a:p>
          <a:p>
            <a:pPr marL="0" marR="0" lvl="0" indent="0" algn="l" rtl="0">
              <a:spcBef>
                <a:spcPts val="0"/>
              </a:spcBef>
              <a:spcAft>
                <a:spcPts val="0"/>
              </a:spcAft>
              <a:buNone/>
            </a:pPr>
            <a:endParaRPr lang="en-US"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Poppins" panose="00000500000000000000" pitchFamily="2" charset="0"/>
                <a:ea typeface="Calibri" panose="020F0502020204030204" pitchFamily="34" charset="0"/>
                <a:cs typeface="Times New Roman" panose="02020603050405020304" pitchFamily="18" charset="0"/>
              </a:rPr>
              <a:t>Review the case scenario and ask the group members to share responses and thoughts to the scenario questions.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endParaRPr dirty="0"/>
          </a:p>
        </p:txBody>
      </p:sp>
      <p:sp>
        <p:nvSpPr>
          <p:cNvPr id="486" name="Google Shape;486;p3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800"/>
              <a:buFont typeface="Poppins"/>
              <a:buNone/>
            </a:pPr>
            <a:r>
              <a:rPr lang="en-US" sz="1800" dirty="0">
                <a:latin typeface="Poppins"/>
                <a:ea typeface="Poppins"/>
                <a:cs typeface="Poppins"/>
                <a:sym typeface="Poppins"/>
              </a:rPr>
              <a:t>This scenario may involve “grooming” or adult sexual misconduct, and it also involves Code of Conduct with Students violation.  Accordingly, a SCAR may be filed with a CPA.  </a:t>
            </a:r>
            <a:endParaRPr dirty="0"/>
          </a:p>
          <a:p>
            <a:pPr marL="0" marR="0" lvl="0" indent="0" algn="l" rtl="0">
              <a:lnSpc>
                <a:spcPct val="100000"/>
              </a:lnSpc>
              <a:spcBef>
                <a:spcPts val="0"/>
              </a:spcBef>
              <a:spcAft>
                <a:spcPts val="0"/>
              </a:spcAft>
              <a:buClr>
                <a:schemeClr val="dk1"/>
              </a:buClr>
              <a:buSzPts val="1800"/>
              <a:buFont typeface="Poppins"/>
              <a:buNone/>
            </a:pPr>
            <a:r>
              <a:rPr lang="en-US" sz="1800" dirty="0">
                <a:latin typeface="Poppins"/>
                <a:ea typeface="Poppins"/>
                <a:cs typeface="Poppins"/>
                <a:sym typeface="Poppins"/>
              </a:rPr>
              <a:t>Also, since the allegations involve suspected abuse by a volunteer, these SCAR reports are generally filed with local law enforcement.</a:t>
            </a:r>
            <a:endParaRPr dirty="0"/>
          </a:p>
          <a:p>
            <a:pPr marL="0" marR="0" lvl="0" indent="0" algn="l" rtl="0">
              <a:lnSpc>
                <a:spcPct val="100000"/>
              </a:lnSpc>
              <a:spcBef>
                <a:spcPts val="0"/>
              </a:spcBef>
              <a:spcAft>
                <a:spcPts val="0"/>
              </a:spcAft>
              <a:buClr>
                <a:schemeClr val="dk1"/>
              </a:buClr>
              <a:buSzPts val="1800"/>
              <a:buFont typeface="Calibri"/>
              <a:buNone/>
            </a:pPr>
            <a:endParaRPr sz="1800" dirty="0">
              <a:latin typeface="Poppins"/>
              <a:ea typeface="Poppins"/>
              <a:cs typeface="Poppins"/>
              <a:sym typeface="Poppins"/>
            </a:endParaRPr>
          </a:p>
          <a:p>
            <a:pPr marL="0" marR="0" lvl="0" indent="0" algn="l" rtl="0">
              <a:lnSpc>
                <a:spcPct val="100000"/>
              </a:lnSpc>
              <a:spcBef>
                <a:spcPts val="0"/>
              </a:spcBef>
              <a:spcAft>
                <a:spcPts val="0"/>
              </a:spcAft>
              <a:buClr>
                <a:schemeClr val="dk1"/>
              </a:buClr>
              <a:buSzPts val="1800"/>
              <a:buFont typeface="Poppins"/>
              <a:buNone/>
            </a:pPr>
            <a:r>
              <a:rPr lang="en-US" sz="1800" b="1" dirty="0">
                <a:latin typeface="Poppins"/>
                <a:ea typeface="Poppins"/>
                <a:cs typeface="Poppins"/>
                <a:sym typeface="Poppins"/>
              </a:rPr>
              <a:t>Although Jimmy is a volunteer, this scenario is an example of a Code of Conduct with Student violation. </a:t>
            </a:r>
            <a:endParaRPr dirty="0"/>
          </a:p>
          <a:p>
            <a:pPr marL="0" marR="0" lvl="0" indent="0" algn="l" rtl="0">
              <a:lnSpc>
                <a:spcPct val="100000"/>
              </a:lnSpc>
              <a:spcBef>
                <a:spcPts val="0"/>
              </a:spcBef>
              <a:spcAft>
                <a:spcPts val="0"/>
              </a:spcAft>
              <a:buClr>
                <a:schemeClr val="dk1"/>
              </a:buClr>
              <a:buSzPts val="1800"/>
              <a:buFont typeface="Poppins"/>
              <a:buNone/>
            </a:pPr>
            <a:r>
              <a:rPr lang="en-US" sz="1800" b="1" dirty="0">
                <a:latin typeface="Poppins"/>
                <a:ea typeface="Poppins"/>
                <a:cs typeface="Poppins"/>
                <a:sym typeface="Poppins"/>
              </a:rPr>
              <a:t>Per the District’s Volunteer policy, volunteers are expected to follow the student’s code of conduct.  </a:t>
            </a:r>
            <a:endParaRPr dirty="0"/>
          </a:p>
          <a:p>
            <a:pPr marL="0" marR="0" lvl="0" indent="0" algn="l" rtl="0">
              <a:lnSpc>
                <a:spcPct val="100000"/>
              </a:lnSpc>
              <a:spcBef>
                <a:spcPts val="0"/>
              </a:spcBef>
              <a:spcAft>
                <a:spcPts val="0"/>
              </a:spcAft>
              <a:buClr>
                <a:schemeClr val="dk1"/>
              </a:buClr>
              <a:buSzPts val="1800"/>
              <a:buFont typeface="Poppins"/>
              <a:buNone/>
            </a:pPr>
            <a:r>
              <a:rPr lang="en-US" sz="1800" dirty="0">
                <a:latin typeface="Poppins"/>
                <a:ea typeface="Poppins"/>
                <a:cs typeface="Poppins"/>
                <a:sym typeface="Poppins"/>
              </a:rPr>
              <a:t>For example, the following violates District policy: </a:t>
            </a:r>
            <a:endParaRPr sz="1800" dirty="0">
              <a:latin typeface="Times New Roman"/>
              <a:ea typeface="Times New Roman"/>
              <a:cs typeface="Times New Roman"/>
              <a:sym typeface="Times New Roman"/>
            </a:endParaRPr>
          </a:p>
          <a:p>
            <a:pPr marL="457200" marR="0" lvl="0" indent="0" algn="l" rtl="0">
              <a:spcBef>
                <a:spcPts val="0"/>
              </a:spcBef>
              <a:spcAft>
                <a:spcPts val="0"/>
              </a:spcAft>
              <a:buNone/>
            </a:pPr>
            <a:r>
              <a:rPr lang="en-US" sz="1800" dirty="0">
                <a:latin typeface="Poppins"/>
                <a:ea typeface="Poppins"/>
                <a:cs typeface="Poppins"/>
                <a:sym typeface="Poppins"/>
              </a:rPr>
              <a:t>(1) Communicating with students for purposes that are not specifically school-related; and </a:t>
            </a:r>
            <a:endParaRPr sz="1800" dirty="0">
              <a:latin typeface="Times New Roman"/>
              <a:ea typeface="Times New Roman"/>
              <a:cs typeface="Times New Roman"/>
              <a:sym typeface="Times New Roman"/>
            </a:endParaRPr>
          </a:p>
          <a:p>
            <a:pPr marL="685800" marR="0" lvl="0" indent="-228600" algn="l" rtl="0">
              <a:spcBef>
                <a:spcPts val="0"/>
              </a:spcBef>
              <a:spcAft>
                <a:spcPts val="0"/>
              </a:spcAft>
              <a:buNone/>
            </a:pPr>
            <a:r>
              <a:rPr lang="en-US" sz="1800" dirty="0">
                <a:latin typeface="Poppins"/>
                <a:ea typeface="Poppins"/>
                <a:cs typeface="Poppins"/>
                <a:sym typeface="Poppins"/>
              </a:rPr>
              <a:t>(2) Communicating with students at home or cell phone with matters that are not school-related.  Thus, this scenario violates the District’s </a:t>
            </a:r>
            <a:r>
              <a:rPr lang="en-US" sz="1800" i="1" dirty="0">
                <a:latin typeface="Poppins"/>
                <a:ea typeface="Poppins"/>
                <a:cs typeface="Poppins"/>
                <a:sym typeface="Poppins"/>
              </a:rPr>
              <a:t>Code of Conduct with Students</a:t>
            </a:r>
            <a:r>
              <a:rPr lang="en-US" sz="1800" dirty="0">
                <a:latin typeface="Poppins"/>
                <a:ea typeface="Poppins"/>
                <a:cs typeface="Poppins"/>
                <a:sym typeface="Poppins"/>
              </a:rPr>
              <a:t>.</a:t>
            </a:r>
            <a:endParaRPr sz="1800" dirty="0">
              <a:latin typeface="Times New Roman"/>
              <a:ea typeface="Times New Roman"/>
              <a:cs typeface="Times New Roman"/>
              <a:sym typeface="Times New Roman"/>
            </a:endParaRPr>
          </a:p>
          <a:p>
            <a:pPr marL="228600" marR="0" lvl="0" indent="0" algn="l" rtl="0">
              <a:spcBef>
                <a:spcPts val="0"/>
              </a:spcBef>
              <a:spcAft>
                <a:spcPts val="0"/>
              </a:spcAft>
              <a:buNone/>
            </a:pPr>
            <a:r>
              <a:rPr lang="en-US" sz="1800" dirty="0">
                <a:latin typeface="Poppins"/>
                <a:ea typeface="Poppins"/>
                <a:cs typeface="Poppins"/>
                <a:sym typeface="Poppins"/>
              </a:rPr>
              <a:t> </a:t>
            </a:r>
            <a:endParaRPr dirty="0"/>
          </a:p>
          <a:p>
            <a:pPr marL="0" marR="0" lvl="0" indent="0" algn="l" rtl="0">
              <a:spcBef>
                <a:spcPts val="0"/>
              </a:spcBef>
              <a:spcAft>
                <a:spcPts val="0"/>
              </a:spcAft>
              <a:buClr>
                <a:srgbClr val="221F1F"/>
              </a:buClr>
              <a:buSzPts val="1800"/>
              <a:buFont typeface="Calibri"/>
              <a:buNone/>
            </a:pPr>
            <a:r>
              <a:rPr lang="en-US" sz="1800" b="0" dirty="0">
                <a:solidFill>
                  <a:srgbClr val="221F1F"/>
                </a:solidFill>
                <a:latin typeface="Poppins"/>
                <a:ea typeface="Poppins"/>
                <a:cs typeface="Poppins"/>
                <a:sym typeface="Poppins"/>
              </a:rPr>
              <a:t>T</a:t>
            </a:r>
            <a:r>
              <a:rPr lang="en-US" sz="1800" dirty="0">
                <a:latin typeface="Poppins"/>
                <a:ea typeface="Poppins"/>
                <a:cs typeface="Poppins"/>
                <a:sym typeface="Poppins"/>
              </a:rPr>
              <a:t>his inappropriate conduct violates the Code of Conduct with Students policy, and it may also rise to the level of suspected child abuse regardless of gender or job title.  For example, in an attempt to gain trust and confidence, a perpetrator may engage in “grooming” or adult sexual misconduct, that is, physical or non-physical activity directed to a student, the student’s parents, or other adults with the purpose of developing a sexual or romantic relationship with the minor.</a:t>
            </a:r>
            <a:endParaRPr sz="18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Calibri"/>
              <a:buNone/>
            </a:pPr>
            <a:endParaRPr sz="1800" dirty="0">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494" name="Google Shape;494;p3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dirty="0">
                <a:latin typeface="Times New Roman"/>
                <a:ea typeface="Times New Roman"/>
                <a:cs typeface="Times New Roman"/>
                <a:sym typeface="Times New Roman"/>
              </a:rPr>
              <a:t> Action for Presenter:</a:t>
            </a:r>
          </a:p>
          <a:p>
            <a:pPr marL="0" marR="0" lvl="0" indent="0" algn="l" rtl="0">
              <a:spcBef>
                <a:spcPts val="0"/>
              </a:spcBef>
              <a:spcAft>
                <a:spcPts val="0"/>
              </a:spcAft>
              <a:buNone/>
            </a:pPr>
            <a:endParaRPr lang="en-US"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Poppins" panose="00000500000000000000" pitchFamily="2" charset="0"/>
                <a:ea typeface="Calibri" panose="020F0502020204030204" pitchFamily="34" charset="0"/>
                <a:cs typeface="Times New Roman" panose="02020603050405020304" pitchFamily="18" charset="0"/>
              </a:rPr>
              <a:t>Review the case scenario and ask the group members to share responses and thoughts to the scenario questions.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endParaRPr dirty="0"/>
          </a:p>
        </p:txBody>
      </p:sp>
      <p:sp>
        <p:nvSpPr>
          <p:cNvPr id="500" name="Google Shape;500;p3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The teacher assistant was cautioned by the principal about hugging, and she not only continued to hug students but also one student is specifically complaining about it.  </a:t>
            </a:r>
            <a:endParaRPr/>
          </a:p>
          <a:p>
            <a:pPr marL="0" lvl="0" indent="0" algn="l" rtl="0">
              <a:spcBef>
                <a:spcPts val="0"/>
              </a:spcBef>
              <a:spcAft>
                <a:spcPts val="0"/>
              </a:spcAft>
              <a:buNone/>
            </a:pPr>
            <a:r>
              <a:rPr lang="en-US" sz="1800">
                <a:latin typeface="Calibri"/>
                <a:ea typeface="Calibri"/>
                <a:cs typeface="Calibri"/>
                <a:sym typeface="Calibri"/>
              </a:rPr>
              <a:t>The iPad gift may also be inappropriate.  Further, Ms. J is not avoiding situations that may be inappropriate or perceived to be inappropriate.</a:t>
            </a:r>
            <a:endParaRPr/>
          </a:p>
          <a:p>
            <a:pPr marL="0" lvl="0" indent="0" algn="l" rtl="0">
              <a:spcBef>
                <a:spcPts val="0"/>
              </a:spcBef>
              <a:spcAft>
                <a:spcPts val="0"/>
              </a:spcAft>
              <a:buNone/>
            </a:pPr>
            <a:endParaRPr sz="18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Additionally, if Ms. J’s hugs are unwelcome and are interpreted to be inappropriate or of a sexual nature by the student receiving them, this could be a violation of the District’s </a:t>
            </a:r>
            <a:r>
              <a:rPr lang="en-US" sz="2800"/>
              <a:t>Title IX Policy/Nondiscrimination Complaint Procedures (Including for Sex Discrimination and Sexual Harassment) bulletin.</a:t>
            </a:r>
            <a:endParaRPr/>
          </a:p>
          <a:p>
            <a:pPr marL="0" lvl="0" indent="0" algn="l" rtl="0">
              <a:spcBef>
                <a:spcPts val="0"/>
              </a:spcBef>
              <a:spcAft>
                <a:spcPts val="0"/>
              </a:spcAft>
              <a:buNone/>
            </a:pPr>
            <a:r>
              <a:rPr lang="en-US" sz="1800">
                <a:latin typeface="Calibri"/>
                <a:ea typeface="Calibri"/>
                <a:cs typeface="Calibri"/>
                <a:sym typeface="Calibri"/>
              </a:rPr>
              <a:t>In short, whether other staff members are hugging students does not give Ms. J the right to hug students. The District administration must review the totality of the circumstances and determine if Ms. J’s conduct is inappropriate.  The District must attempt to treat all employees equally and fairly but should take action to ensure the safety and well-being of every student.  Though conduct of this nature may be seemingly innocuous on its face, it can, in some cases, also be considered a form of boundary invasion that some adults use to get closer to young persons, build trust, and potentially engage in other increasingly more inappropriate boundary invasions leading up to and including sexual misconduct. </a:t>
            </a:r>
            <a:endParaRPr/>
          </a:p>
        </p:txBody>
      </p:sp>
      <p:sp>
        <p:nvSpPr>
          <p:cNvPr id="508" name="Google Shape;508;p3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latin typeface="Lato"/>
                <a:ea typeface="Lato"/>
                <a:cs typeface="Lato"/>
                <a:sym typeface="Lato"/>
              </a:rPr>
              <a:t>Let's start with reviewing our responsibilities as mandated reporters.</a:t>
            </a:r>
            <a:endParaRPr/>
          </a:p>
        </p:txBody>
      </p:sp>
      <p:sp>
        <p:nvSpPr>
          <p:cNvPr id="134" name="Google Shape;134;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4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7000"/>
              </a:lnSpc>
              <a:spcBef>
                <a:spcPts val="0"/>
              </a:spcBef>
              <a:spcAft>
                <a:spcPts val="0"/>
              </a:spcAft>
              <a:buClr>
                <a:schemeClr val="dk1"/>
              </a:buClr>
              <a:buSzPts val="1200"/>
              <a:buFont typeface="Lato"/>
              <a:buNone/>
            </a:pPr>
            <a:r>
              <a:rPr lang="en-US" sz="1200" b="1">
                <a:latin typeface="Lato"/>
                <a:ea typeface="Lato"/>
                <a:cs typeface="Lato"/>
                <a:sym typeface="Lato"/>
              </a:rPr>
              <a:t>Select the Scenario and Response slides that reflect your school type.</a:t>
            </a:r>
            <a:endParaRPr/>
          </a:p>
          <a:p>
            <a:pPr marL="0" marR="0" lvl="0" indent="0" algn="l" rtl="0">
              <a:lnSpc>
                <a:spcPct val="107000"/>
              </a:lnSpc>
              <a:spcBef>
                <a:spcPts val="0"/>
              </a:spcBef>
              <a:spcAft>
                <a:spcPts val="0"/>
              </a:spcAft>
              <a:buNone/>
            </a:pPr>
            <a:r>
              <a:rPr lang="en-US" sz="1200" b="1">
                <a:latin typeface="Lato"/>
                <a:ea typeface="Lato"/>
                <a:cs typeface="Lato"/>
                <a:sym typeface="Lato"/>
              </a:rPr>
              <a:t>There are four Elementary School Scenarios/Response slides, and four Secondary School Scenarios/Response slides. </a:t>
            </a:r>
            <a:endParaRPr/>
          </a:p>
          <a:p>
            <a:pPr marL="0" marR="0" lvl="0" indent="0" algn="l" rtl="0">
              <a:lnSpc>
                <a:spcPct val="107000"/>
              </a:lnSpc>
              <a:spcBef>
                <a:spcPts val="0"/>
              </a:spcBef>
              <a:spcAft>
                <a:spcPts val="0"/>
              </a:spcAft>
              <a:buNone/>
            </a:pPr>
            <a:r>
              <a:rPr lang="en-US" sz="1200" b="1">
                <a:latin typeface="Lato"/>
                <a:ea typeface="Lato"/>
                <a:cs typeface="Lato"/>
                <a:sym typeface="Lato"/>
              </a:rPr>
              <a:t>Each scenario includes 2-3 questions for the groups to discuss.</a:t>
            </a:r>
            <a:endParaRPr/>
          </a:p>
        </p:txBody>
      </p:sp>
      <p:sp>
        <p:nvSpPr>
          <p:cNvPr id="515" name="Google Shape;515;p4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4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dirty="0">
                <a:latin typeface="Times New Roman"/>
                <a:ea typeface="Times New Roman"/>
                <a:cs typeface="Times New Roman"/>
                <a:sym typeface="Times New Roman"/>
              </a:rPr>
              <a:t> Action for Presenter:</a:t>
            </a:r>
          </a:p>
          <a:p>
            <a:pPr marL="0" marR="0" lvl="0" indent="0" algn="l" rtl="0">
              <a:spcBef>
                <a:spcPts val="0"/>
              </a:spcBef>
              <a:spcAft>
                <a:spcPts val="0"/>
              </a:spcAft>
              <a:buNone/>
            </a:pPr>
            <a:endParaRPr lang="en-US"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Poppins" panose="00000500000000000000" pitchFamily="2" charset="0"/>
                <a:ea typeface="Calibri" panose="020F0502020204030204" pitchFamily="34" charset="0"/>
                <a:cs typeface="Times New Roman" panose="02020603050405020304" pitchFamily="18" charset="0"/>
              </a:rPr>
              <a:t>Review the case scenario and ask the group members to share responses and thoughts to the scenario questions.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endParaRPr b="1" dirty="0"/>
          </a:p>
        </p:txBody>
      </p:sp>
      <p:sp>
        <p:nvSpPr>
          <p:cNvPr id="524" name="Google Shape;524;p4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4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800">
                <a:latin typeface="Poppins"/>
                <a:ea typeface="Poppins"/>
                <a:cs typeface="Poppins"/>
                <a:sym typeface="Poppins"/>
              </a:rPr>
              <a:t>The safety and well-being of every student must be the first and foremost priority for all educators.  </a:t>
            </a:r>
            <a:endParaRPr/>
          </a:p>
          <a:p>
            <a:pPr marL="0" lvl="0" indent="0" algn="l" rtl="0">
              <a:spcBef>
                <a:spcPts val="0"/>
              </a:spcBef>
              <a:spcAft>
                <a:spcPts val="0"/>
              </a:spcAft>
              <a:buNone/>
            </a:pPr>
            <a:endParaRPr sz="1800">
              <a:latin typeface="Poppins"/>
              <a:ea typeface="Poppins"/>
              <a:cs typeface="Poppins"/>
              <a:sym typeface="Poppins"/>
            </a:endParaRPr>
          </a:p>
          <a:p>
            <a:pPr marL="0" marR="0" lvl="0" indent="0" algn="l" rtl="0">
              <a:lnSpc>
                <a:spcPct val="100000"/>
              </a:lnSpc>
              <a:spcBef>
                <a:spcPts val="0"/>
              </a:spcBef>
              <a:spcAft>
                <a:spcPts val="0"/>
              </a:spcAft>
              <a:buClr>
                <a:schemeClr val="dk1"/>
              </a:buClr>
              <a:buSzPts val="1800"/>
              <a:buFont typeface="Poppins"/>
              <a:buNone/>
            </a:pPr>
            <a:r>
              <a:rPr lang="en-US" sz="1800">
                <a:latin typeface="Poppins"/>
                <a:ea typeface="Poppins"/>
                <a:cs typeface="Poppins"/>
                <a:sym typeface="Poppins"/>
              </a:rPr>
              <a:t>This scenario is an example of a Code of Conduct with Students violation regardless of gender or job title.</a:t>
            </a:r>
            <a:endParaRPr/>
          </a:p>
          <a:p>
            <a:pPr marL="0" marR="0" lvl="0" indent="0" algn="l" rtl="0">
              <a:lnSpc>
                <a:spcPct val="100000"/>
              </a:lnSpc>
              <a:spcBef>
                <a:spcPts val="0"/>
              </a:spcBef>
              <a:spcAft>
                <a:spcPts val="0"/>
              </a:spcAft>
              <a:buClr>
                <a:schemeClr val="dk1"/>
              </a:buClr>
              <a:buSzPts val="1800"/>
              <a:buFont typeface="Poppins"/>
              <a:buNone/>
            </a:pPr>
            <a:r>
              <a:rPr lang="en-US" sz="1800">
                <a:latin typeface="Poppins"/>
                <a:ea typeface="Poppins"/>
                <a:cs typeface="Poppins"/>
                <a:sym typeface="Poppins"/>
              </a:rPr>
              <a:t>Policy prohibits transporting students in a personal vehicle without written authorization and parent authorization form on file in advance.  In general, the custodian exercised poor judgment in giving the student a ride on this one occasion.  Also, the custodian placed himself in a situation that may be perceived as sexual in nature with a student.  </a:t>
            </a:r>
            <a:endParaRPr sz="1800">
              <a:latin typeface="Poppins"/>
              <a:ea typeface="Poppins"/>
              <a:cs typeface="Poppins"/>
              <a:sym typeface="Poppins"/>
            </a:endParaRPr>
          </a:p>
          <a:p>
            <a:pPr marL="0" marR="0" lvl="0" indent="0" algn="l" rtl="0">
              <a:lnSpc>
                <a:spcPct val="100000"/>
              </a:lnSpc>
              <a:spcBef>
                <a:spcPts val="0"/>
              </a:spcBef>
              <a:spcAft>
                <a:spcPts val="0"/>
              </a:spcAft>
              <a:buClr>
                <a:schemeClr val="dk1"/>
              </a:buClr>
              <a:buSzPts val="1800"/>
              <a:buFont typeface="Calibri"/>
              <a:buNone/>
            </a:pPr>
            <a:endParaRPr sz="1800">
              <a:latin typeface="Poppins"/>
              <a:ea typeface="Poppins"/>
              <a:cs typeface="Poppins"/>
              <a:sym typeface="Poppins"/>
            </a:endParaRPr>
          </a:p>
          <a:p>
            <a:pPr marL="0" marR="0" lvl="0" indent="0" algn="l" rtl="0">
              <a:lnSpc>
                <a:spcPct val="100000"/>
              </a:lnSpc>
              <a:spcBef>
                <a:spcPts val="0"/>
              </a:spcBef>
              <a:spcAft>
                <a:spcPts val="0"/>
              </a:spcAft>
              <a:buClr>
                <a:schemeClr val="dk1"/>
              </a:buClr>
              <a:buSzPts val="1800"/>
              <a:buFont typeface="Poppins"/>
              <a:buNone/>
            </a:pPr>
            <a:r>
              <a:rPr lang="en-US" sz="1800">
                <a:latin typeface="Poppins"/>
                <a:ea typeface="Poppins"/>
                <a:cs typeface="Poppins"/>
                <a:sym typeface="Poppins"/>
              </a:rPr>
              <a:t>Though conduct of this nature may be seemingly innocuous on its face, it can, in some cases, also be considered a form of boundary invasion that some adults use to get closer to young persons, build trust, and potentially engage in other increasingly more inappropriate boundary invasions leading up to and including sexual misconduct.  If left unaddressed, this behavior could escalate and even result in reasonable suspicion of child abuse and discipline for the employee.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a:p>
            <a:pPr marL="0" marR="0" lvl="0" indent="0" algn="l" rtl="0">
              <a:spcBef>
                <a:spcPts val="0"/>
              </a:spcBef>
              <a:spcAft>
                <a:spcPts val="0"/>
              </a:spcAft>
              <a:buNone/>
            </a:pPr>
            <a:r>
              <a:rPr lang="en-US" sz="1800" b="1">
                <a:solidFill>
                  <a:srgbClr val="221F1F"/>
                </a:solidFill>
                <a:latin typeface="Poppins"/>
                <a:ea typeface="Poppins"/>
                <a:cs typeface="Poppins"/>
                <a:sym typeface="Poppins"/>
              </a:rPr>
              <a:t>USE OF PRIVATELY OWNED VEHICLES TO TRANSPORT STUDENTS</a:t>
            </a:r>
            <a:r>
              <a:rPr lang="en-US" sz="1800" b="1">
                <a:solidFill>
                  <a:srgbClr val="221F1F"/>
                </a:solidFill>
                <a:latin typeface="Times New Roman"/>
                <a:ea typeface="Times New Roman"/>
                <a:cs typeface="Times New Roman"/>
                <a:sym typeface="Times New Roman"/>
              </a:rPr>
              <a:t>-</a:t>
            </a:r>
            <a:r>
              <a:rPr lang="en-US" sz="1800">
                <a:latin typeface="Poppins"/>
                <a:ea typeface="Poppins"/>
                <a:cs typeface="Poppins"/>
                <a:sym typeface="Poppins"/>
              </a:rPr>
              <a:t>In general, District policy prohibits an employee from using a private vehicle to transport students unless within the course and scope of the employee’s approved employment duties.  For further information, please refer to District policy concerning </a:t>
            </a:r>
            <a:r>
              <a:rPr lang="en-US" sz="1800" i="1">
                <a:latin typeface="Poppins"/>
                <a:ea typeface="Poppins"/>
                <a:cs typeface="Poppins"/>
                <a:sym typeface="Poppins"/>
              </a:rPr>
              <a:t>Guidelines on the Use of Privately Owned Vehicles for Authorized School District Business</a:t>
            </a:r>
            <a:r>
              <a:rPr lang="en-US" sz="1800">
                <a:latin typeface="Poppins"/>
                <a:ea typeface="Poppins"/>
                <a:cs typeface="Poppins"/>
                <a:sym typeface="Poppins"/>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532" name="Google Shape;532;p4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dirty="0">
                <a:latin typeface="Times New Roman"/>
                <a:ea typeface="Times New Roman"/>
                <a:cs typeface="Times New Roman"/>
                <a:sym typeface="Times New Roman"/>
              </a:rPr>
              <a:t> Action for Presenter:</a:t>
            </a:r>
          </a:p>
          <a:p>
            <a:pPr marL="0" marR="0" lvl="0" indent="0" algn="l" rtl="0">
              <a:spcBef>
                <a:spcPts val="0"/>
              </a:spcBef>
              <a:spcAft>
                <a:spcPts val="0"/>
              </a:spcAft>
              <a:buNone/>
            </a:pPr>
            <a:endParaRPr lang="en-US"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Poppins" panose="00000500000000000000" pitchFamily="2" charset="0"/>
                <a:ea typeface="Calibri" panose="020F0502020204030204" pitchFamily="34" charset="0"/>
                <a:cs typeface="Times New Roman" panose="02020603050405020304" pitchFamily="18" charset="0"/>
              </a:rPr>
              <a:t>Review the case scenario and ask the group members to share responses and thoughts to the scenario questions.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539" name="Google Shape;539;p4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800" dirty="0">
                <a:latin typeface="Calibri"/>
                <a:ea typeface="Calibri"/>
                <a:cs typeface="Calibri"/>
                <a:sym typeface="Calibri"/>
              </a:rPr>
              <a:t>The safety and well-being of every student must be the first and foremost priority for all educators. </a:t>
            </a:r>
            <a:endParaRPr dirty="0"/>
          </a:p>
          <a:p>
            <a:pPr marL="0" lvl="0" indent="0" algn="l" rtl="0">
              <a:spcBef>
                <a:spcPts val="0"/>
              </a:spcBef>
              <a:spcAft>
                <a:spcPts val="0"/>
              </a:spcAft>
              <a:buNone/>
            </a:pPr>
            <a:endParaRPr sz="18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Times New Roman"/>
              <a:buNone/>
            </a:pPr>
            <a:r>
              <a:rPr lang="en-US" sz="1800" dirty="0">
                <a:latin typeface="Times New Roman"/>
                <a:ea typeface="Times New Roman"/>
                <a:cs typeface="Times New Roman"/>
                <a:sym typeface="Times New Roman"/>
              </a:rPr>
              <a:t>The </a:t>
            </a:r>
            <a:r>
              <a:rPr lang="en-US" sz="1800" i="1" dirty="0">
                <a:latin typeface="Times New Roman"/>
                <a:ea typeface="Times New Roman"/>
                <a:cs typeface="Times New Roman"/>
                <a:sym typeface="Times New Roman"/>
              </a:rPr>
              <a:t>Code of Conduct with Students</a:t>
            </a:r>
            <a:r>
              <a:rPr lang="en-US" sz="1800" dirty="0">
                <a:latin typeface="Times New Roman"/>
                <a:ea typeface="Times New Roman"/>
                <a:cs typeface="Times New Roman"/>
                <a:sym typeface="Times New Roman"/>
              </a:rPr>
              <a:t>, states that it is inappropriate to meet individually with a student behind closed doors, </a:t>
            </a:r>
            <a:r>
              <a:rPr lang="en-US" sz="1800" dirty="0">
                <a:solidFill>
                  <a:schemeClr val="dk1"/>
                </a:solidFill>
                <a:latin typeface="Poppins"/>
                <a:ea typeface="Poppins"/>
                <a:cs typeface="Poppins"/>
                <a:sym typeface="Poppins"/>
              </a:rPr>
              <a:t>closed doors or in spaces designated for students only (e.g., restrooms, locker rooms), except for specific school related purposes (e.g., assessments, counseling, requires services, supervision). </a:t>
            </a:r>
            <a:endParaRPr dirty="0"/>
          </a:p>
          <a:p>
            <a:pPr marL="0" lvl="0" indent="0" algn="l" rtl="0">
              <a:spcBef>
                <a:spcPts val="0"/>
              </a:spcBef>
              <a:spcAft>
                <a:spcPts val="0"/>
              </a:spcAft>
              <a:buNone/>
            </a:pPr>
            <a:r>
              <a:rPr lang="en-US" sz="1800" dirty="0">
                <a:latin typeface="Times New Roman"/>
                <a:ea typeface="Times New Roman"/>
                <a:cs typeface="Times New Roman"/>
                <a:sym typeface="Times New Roman"/>
              </a:rPr>
              <a:t>Also, this policy guides against, remaining on campus with student(s) after the last administrator leaves the school site.  </a:t>
            </a:r>
            <a:endParaRPr sz="18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Times New Roman"/>
              <a:buNone/>
            </a:pPr>
            <a:r>
              <a:rPr lang="en-US" sz="1800" dirty="0">
                <a:latin typeface="Times New Roman"/>
                <a:ea typeface="Times New Roman"/>
                <a:cs typeface="Times New Roman"/>
                <a:sym typeface="Times New Roman"/>
              </a:rPr>
              <a:t>This case, however, may fall under an exception such as teachers rehearsing with students for a drama activity with prior approval from an administrator.  Further, the teacher has spent special attention on one student, which can give an impression of inequity or preferential treatment. </a:t>
            </a:r>
            <a:endParaRPr dirty="0"/>
          </a:p>
          <a:p>
            <a:pPr marL="0" marR="0" lvl="0" indent="0" algn="l" rtl="0">
              <a:lnSpc>
                <a:spcPct val="100000"/>
              </a:lnSpc>
              <a:spcBef>
                <a:spcPts val="0"/>
              </a:spcBef>
              <a:spcAft>
                <a:spcPts val="0"/>
              </a:spcAft>
              <a:buClr>
                <a:schemeClr val="dk1"/>
              </a:buClr>
              <a:buSzPts val="1800"/>
              <a:buFont typeface="Times New Roman"/>
              <a:buNone/>
            </a:pPr>
            <a:r>
              <a:rPr lang="en-US" sz="1800" dirty="0">
                <a:latin typeface="Times New Roman"/>
                <a:ea typeface="Times New Roman"/>
                <a:cs typeface="Times New Roman"/>
                <a:sym typeface="Times New Roman"/>
              </a:rPr>
              <a:t> </a:t>
            </a:r>
            <a:endParaRPr dirty="0"/>
          </a:p>
          <a:p>
            <a:pPr marL="0" marR="0" lvl="0" indent="0" algn="l" rtl="0">
              <a:lnSpc>
                <a:spcPct val="100000"/>
              </a:lnSpc>
              <a:spcBef>
                <a:spcPts val="0"/>
              </a:spcBef>
              <a:spcAft>
                <a:spcPts val="0"/>
              </a:spcAft>
              <a:buClr>
                <a:schemeClr val="dk1"/>
              </a:buClr>
              <a:buSzPts val="1800"/>
              <a:buFont typeface="Times New Roman"/>
              <a:buNone/>
            </a:pPr>
            <a:r>
              <a:rPr lang="en-US" sz="1800" dirty="0">
                <a:latin typeface="Times New Roman"/>
                <a:ea typeface="Times New Roman"/>
                <a:cs typeface="Times New Roman"/>
                <a:sym typeface="Times New Roman"/>
              </a:rPr>
              <a:t>Additionally, the teacher should maintain clear boundaries with the student and discussions should be within the scope of the teacher’s duties. </a:t>
            </a:r>
            <a:endParaRPr dirty="0"/>
          </a:p>
          <a:p>
            <a:pPr marL="0" marR="0" lvl="0" indent="0" algn="l" rtl="0">
              <a:lnSpc>
                <a:spcPct val="100000"/>
              </a:lnSpc>
              <a:spcBef>
                <a:spcPts val="0"/>
              </a:spcBef>
              <a:spcAft>
                <a:spcPts val="0"/>
              </a:spcAft>
              <a:buClr>
                <a:schemeClr val="dk1"/>
              </a:buClr>
              <a:buSzPts val="1800"/>
              <a:buFont typeface="Times New Roman"/>
              <a:buNone/>
            </a:pPr>
            <a:r>
              <a:rPr lang="en-US" sz="1800" dirty="0">
                <a:latin typeface="Times New Roman"/>
                <a:ea typeface="Times New Roman"/>
                <a:cs typeface="Times New Roman"/>
                <a:sym typeface="Times New Roman"/>
              </a:rPr>
              <a:t> In sum, the teacher should be cautioned to avoid situations of possible or perceived inappropriate conduct.</a:t>
            </a:r>
            <a:endParaRPr dirty="0"/>
          </a:p>
          <a:p>
            <a:pPr marL="0" marR="0" lvl="0" indent="0" algn="l" rtl="0">
              <a:lnSpc>
                <a:spcPct val="100000"/>
              </a:lnSpc>
              <a:spcBef>
                <a:spcPts val="0"/>
              </a:spcBef>
              <a:spcAft>
                <a:spcPts val="0"/>
              </a:spcAft>
              <a:buClr>
                <a:schemeClr val="dk1"/>
              </a:buClr>
              <a:buSzPts val="1800"/>
              <a:buFont typeface="Calibri"/>
              <a:buNone/>
            </a:pPr>
            <a:endParaRPr sz="1800" dirty="0">
              <a:latin typeface="Times New Roman"/>
              <a:ea typeface="Times New Roman"/>
              <a:cs typeface="Times New Roman"/>
              <a:sym typeface="Times New Roman"/>
            </a:endParaRPr>
          </a:p>
          <a:p>
            <a:pPr marL="0" lvl="0" indent="0" algn="l" rtl="0">
              <a:spcBef>
                <a:spcPts val="0"/>
              </a:spcBef>
              <a:spcAft>
                <a:spcPts val="0"/>
              </a:spcAft>
              <a:buNone/>
            </a:pPr>
            <a:r>
              <a:rPr lang="en-US" sz="1800" dirty="0">
                <a:latin typeface="Times New Roman"/>
                <a:ea typeface="Times New Roman"/>
                <a:cs typeface="Times New Roman"/>
                <a:sym typeface="Times New Roman"/>
              </a:rPr>
              <a:t>If applicable, the law and District policy prohibit Ms. B from privately tutoring Anabel after school or any other time for pay.  Pursuant to the law and the District’s </a:t>
            </a:r>
            <a:r>
              <a:rPr lang="en-US" sz="1800" i="1" dirty="0">
                <a:latin typeface="Times New Roman"/>
                <a:ea typeface="Times New Roman"/>
                <a:cs typeface="Times New Roman"/>
                <a:sym typeface="Times New Roman"/>
              </a:rPr>
              <a:t>Employee Code of Ethics</a:t>
            </a:r>
            <a:r>
              <a:rPr lang="en-US" sz="1800" dirty="0">
                <a:latin typeface="Times New Roman"/>
                <a:ea typeface="Times New Roman"/>
                <a:cs typeface="Times New Roman"/>
                <a:sym typeface="Times New Roman"/>
              </a:rPr>
              <a:t>, this is a conflict of interest because the employee is using her position for financial benefit or improper advantage.  Also, this situation is prohibited for other reasons such as the tutored student may be perceived by non-tutored students and their parents as having a unique and advantageous relationship with the teacher and the school.</a:t>
            </a:r>
            <a:endParaRPr dirty="0"/>
          </a:p>
          <a:p>
            <a:pPr marL="228600" marR="0" lvl="0" indent="0" algn="l" rtl="0">
              <a:spcBef>
                <a:spcPts val="0"/>
              </a:spcBef>
              <a:spcAft>
                <a:spcPts val="0"/>
              </a:spcAft>
              <a:buNone/>
            </a:pPr>
            <a:r>
              <a:rPr lang="en-US" sz="1800" dirty="0">
                <a:latin typeface="Times New Roman"/>
                <a:ea typeface="Times New Roman"/>
                <a:cs typeface="Times New Roman"/>
                <a:sym typeface="Times New Roman"/>
              </a:rPr>
              <a:t> </a:t>
            </a:r>
            <a:endParaRPr sz="18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Calibri"/>
              <a:buNone/>
            </a:pPr>
            <a:endParaRPr sz="1800" dirty="0">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547" name="Google Shape;547;p4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dirty="0">
                <a:latin typeface="Times New Roman"/>
                <a:ea typeface="Times New Roman"/>
                <a:cs typeface="Times New Roman"/>
                <a:sym typeface="Times New Roman"/>
              </a:rPr>
              <a:t> Action for Presenter:</a:t>
            </a:r>
          </a:p>
          <a:p>
            <a:pPr marL="0" marR="0" lvl="0" indent="0" algn="l" rtl="0">
              <a:spcBef>
                <a:spcPts val="0"/>
              </a:spcBef>
              <a:spcAft>
                <a:spcPts val="0"/>
              </a:spcAft>
              <a:buNone/>
            </a:pPr>
            <a:endParaRPr lang="en-US"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Poppins" panose="00000500000000000000" pitchFamily="2" charset="0"/>
                <a:ea typeface="Calibri" panose="020F0502020204030204" pitchFamily="34" charset="0"/>
                <a:cs typeface="Times New Roman" panose="02020603050405020304" pitchFamily="18" charset="0"/>
              </a:rPr>
              <a:t>Review the case scenario and ask the group members to share responses and thoughts to the scenario questions.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endParaRPr dirty="0"/>
          </a:p>
        </p:txBody>
      </p:sp>
      <p:sp>
        <p:nvSpPr>
          <p:cNvPr id="554" name="Google Shape;554;p4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228600" lvl="0" indent="0" algn="l" rtl="0">
              <a:spcBef>
                <a:spcPts val="0"/>
              </a:spcBef>
              <a:spcAft>
                <a:spcPts val="0"/>
              </a:spcAft>
              <a:buNone/>
            </a:pPr>
            <a:r>
              <a:rPr lang="en-US" sz="1800">
                <a:latin typeface="Calibri"/>
                <a:ea typeface="Calibri"/>
                <a:cs typeface="Calibri"/>
                <a:sym typeface="Calibri"/>
              </a:rPr>
              <a:t>The safety and well-being of every student must be the first and foremost priority for all educators. </a:t>
            </a:r>
            <a:endParaRPr sz="1800">
              <a:latin typeface="Calibri"/>
              <a:ea typeface="Calibri"/>
              <a:cs typeface="Calibri"/>
              <a:sym typeface="Calibri"/>
            </a:endParaRPr>
          </a:p>
          <a:p>
            <a:pPr marL="228600" marR="0" lvl="0" indent="0" algn="l" rtl="0">
              <a:lnSpc>
                <a:spcPct val="100000"/>
              </a:lnSpc>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228600" lvl="0" indent="0" algn="l" rtl="0">
              <a:spcBef>
                <a:spcPts val="0"/>
              </a:spcBef>
              <a:spcAft>
                <a:spcPts val="0"/>
              </a:spcAft>
              <a:buNone/>
            </a:pPr>
            <a:r>
              <a:rPr lang="en-US" sz="1800">
                <a:latin typeface="Times New Roman"/>
                <a:ea typeface="Times New Roman"/>
                <a:cs typeface="Times New Roman"/>
                <a:sym typeface="Times New Roman"/>
              </a:rPr>
              <a:t>Adults who engage in grooming may exhibit some of the following behaviors:  Testing boundaries of students to determine whom to target or who is a vulnerable student; trying to build a more personal relationship with the student, such as telling the student personal stories and involving student personal matters (e.g., favors/errands); discouraging the student from sharing with others; acting in a manner to manipulate student’s affection; engaging in intimidation and threats to silence and isolate the student.</a:t>
            </a:r>
            <a:endParaRPr sz="1800">
              <a:latin typeface="Times New Roman"/>
              <a:ea typeface="Times New Roman"/>
              <a:cs typeface="Times New Roman"/>
              <a:sym typeface="Times New Roman"/>
            </a:endParaRPr>
          </a:p>
          <a:p>
            <a:pPr marL="228600" lvl="0" indent="0" algn="l" rtl="0">
              <a:spcBef>
                <a:spcPts val="0"/>
              </a:spcBef>
              <a:spcAft>
                <a:spcPts val="0"/>
              </a:spcAft>
              <a:buNone/>
            </a:pPr>
            <a:endParaRPr sz="1800">
              <a:latin typeface="Times New Roman"/>
              <a:ea typeface="Times New Roman"/>
              <a:cs typeface="Times New Roman"/>
              <a:sym typeface="Times New Roman"/>
            </a:endParaRPr>
          </a:p>
          <a:p>
            <a:pPr marL="228600" lvl="0" indent="0" algn="l" rtl="0">
              <a:spcBef>
                <a:spcPts val="0"/>
              </a:spcBef>
              <a:spcAft>
                <a:spcPts val="0"/>
              </a:spcAft>
              <a:buNone/>
            </a:pPr>
            <a:r>
              <a:rPr lang="en-US" sz="1800">
                <a:latin typeface="Times New Roman"/>
                <a:ea typeface="Times New Roman"/>
                <a:cs typeface="Times New Roman"/>
                <a:sym typeface="Times New Roman"/>
              </a:rPr>
              <a:t>The teacher pays special attention to one student over others, which can give an impression of inequity or preferential treatment.  In addition, the teacher has used her personal phone to communicate with the student, including specific conversations about her family and personal relationships with other students.  This scenario violates the District’s </a:t>
            </a:r>
            <a:r>
              <a:rPr lang="en-US" sz="1800" i="1">
                <a:latin typeface="Times New Roman"/>
                <a:ea typeface="Times New Roman"/>
                <a:cs typeface="Times New Roman"/>
                <a:sym typeface="Times New Roman"/>
              </a:rPr>
              <a:t>Code of Conduct with Students</a:t>
            </a:r>
            <a:r>
              <a:rPr lang="en-US" sz="1800">
                <a:latin typeface="Times New Roman"/>
                <a:ea typeface="Times New Roman"/>
                <a:cs typeface="Times New Roman"/>
                <a:sym typeface="Times New Roman"/>
              </a:rPr>
              <a:t>. Per the  district policy employee inappropriate conduct is to be reported to a site administrator.</a:t>
            </a:r>
            <a:endParaRPr/>
          </a:p>
          <a:p>
            <a:pPr marL="228600" marR="0" lvl="0" indent="0" algn="l" rtl="0">
              <a:spcBef>
                <a:spcPts val="0"/>
              </a:spcBef>
              <a:spcAft>
                <a:spcPts val="0"/>
              </a:spcAft>
              <a:buNone/>
            </a:pPr>
            <a:r>
              <a:rPr lang="en-US" sz="1800">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p>
            <a:pPr marL="228600" lvl="0" indent="0" algn="l" rtl="0">
              <a:spcBef>
                <a:spcPts val="0"/>
              </a:spcBef>
              <a:spcAft>
                <a:spcPts val="0"/>
              </a:spcAft>
              <a:buNone/>
            </a:pPr>
            <a:r>
              <a:rPr lang="en-US" sz="1800">
                <a:latin typeface="Times New Roman"/>
                <a:ea typeface="Times New Roman"/>
                <a:cs typeface="Times New Roman"/>
                <a:sym typeface="Times New Roman"/>
              </a:rPr>
              <a:t>Ms. V should enforce clear boundaries between her after school tutoring assistance and how she communicates with students.  Communications should be school-related and should not be overly personal to the extent manifested in the scenario and on personal electronic devices, such as by cell phone and email.  If the communications are overly explicit and personal, this could raise suspicion of suspected child abuse.</a:t>
            </a:r>
            <a:endParaRPr/>
          </a:p>
          <a:p>
            <a:pPr marL="0" lvl="0" indent="0" algn="l" rtl="0">
              <a:spcBef>
                <a:spcPts val="0"/>
              </a:spcBef>
              <a:spcAft>
                <a:spcPts val="0"/>
              </a:spcAft>
              <a:buNone/>
            </a:pPr>
            <a:endParaRPr/>
          </a:p>
        </p:txBody>
      </p:sp>
      <p:sp>
        <p:nvSpPr>
          <p:cNvPr id="562" name="Google Shape;562;p4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4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dirty="0">
                <a:latin typeface="Times New Roman"/>
                <a:ea typeface="Times New Roman"/>
                <a:cs typeface="Times New Roman"/>
                <a:sym typeface="Times New Roman"/>
              </a:rPr>
              <a:t> Action for Presenter:</a:t>
            </a:r>
          </a:p>
          <a:p>
            <a:pPr marL="0" marR="0" lvl="0" indent="0" algn="l" rtl="0">
              <a:spcBef>
                <a:spcPts val="0"/>
              </a:spcBef>
              <a:spcAft>
                <a:spcPts val="0"/>
              </a:spcAft>
              <a:buNone/>
            </a:pPr>
            <a:endParaRPr lang="en-US"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Poppins" panose="00000500000000000000" pitchFamily="2" charset="0"/>
                <a:ea typeface="Calibri" panose="020F0502020204030204" pitchFamily="34" charset="0"/>
                <a:cs typeface="Times New Roman" panose="02020603050405020304" pitchFamily="18" charset="0"/>
              </a:rPr>
              <a:t>Review the case scenario and ask the group members to share responses and thoughts to the scenario questions.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569" name="Google Shape;569;p4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4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800">
                <a:latin typeface="Poppins"/>
                <a:ea typeface="Poppins"/>
                <a:cs typeface="Poppins"/>
                <a:sym typeface="Poppins"/>
              </a:rPr>
              <a:t>This scenario may involve “grooming” or adult sexual misconduct, and it also involves Code of Conduct with Students violation.  Accordingly, a SCAR may be filed with a CPA. </a:t>
            </a:r>
            <a:endParaRPr sz="1800">
              <a:latin typeface="Poppins"/>
              <a:ea typeface="Poppins"/>
              <a:cs typeface="Poppins"/>
              <a:sym typeface="Poppins"/>
            </a:endParaRPr>
          </a:p>
          <a:p>
            <a:pPr marL="0" lvl="0" indent="0" algn="l" rtl="0">
              <a:spcBef>
                <a:spcPts val="0"/>
              </a:spcBef>
              <a:spcAft>
                <a:spcPts val="0"/>
              </a:spcAft>
              <a:buNone/>
            </a:pPr>
            <a:r>
              <a:rPr lang="en-US" sz="1800">
                <a:latin typeface="Poppins"/>
                <a:ea typeface="Poppins"/>
                <a:cs typeface="Poppins"/>
                <a:sym typeface="Poppins"/>
              </a:rPr>
              <a:t> Also, since the allegations involve suspected abuse by an employee, these SCAR reports are generally filed with local law enforcement</a:t>
            </a:r>
            <a:endParaRPr/>
          </a:p>
          <a:p>
            <a:pPr marL="0" lvl="0" indent="0" algn="l" rtl="0">
              <a:spcBef>
                <a:spcPts val="0"/>
              </a:spcBef>
              <a:spcAft>
                <a:spcPts val="0"/>
              </a:spcAft>
              <a:buNone/>
            </a:pPr>
            <a:r>
              <a:rPr lang="en-US" sz="1800">
                <a:latin typeface="Poppins"/>
                <a:ea typeface="Poppins"/>
                <a:cs typeface="Poppins"/>
                <a:sym typeface="Poppins"/>
              </a:rPr>
              <a:t>Further, per District policy, an employee must inform their site administrator of these allegations of inappropriate conduct because the District administrator is obligated to: </a:t>
            </a:r>
            <a:endParaRPr sz="1800">
              <a:latin typeface="Times New Roman"/>
              <a:ea typeface="Times New Roman"/>
              <a:cs typeface="Times New Roman"/>
              <a:sym typeface="Times New Roman"/>
            </a:endParaRPr>
          </a:p>
          <a:p>
            <a:pPr marL="457200" lvl="0" indent="0" algn="l" rtl="0">
              <a:spcBef>
                <a:spcPts val="0"/>
              </a:spcBef>
              <a:spcAft>
                <a:spcPts val="0"/>
              </a:spcAft>
              <a:buNone/>
            </a:pPr>
            <a:r>
              <a:rPr lang="en-US" sz="1800">
                <a:latin typeface="Poppins"/>
                <a:ea typeface="Poppins"/>
                <a:cs typeface="Poppins"/>
                <a:sym typeface="Poppins"/>
              </a:rPr>
              <a:t>(1)	Stop the misconduct, if any; </a:t>
            </a:r>
            <a:endParaRPr sz="1800">
              <a:latin typeface="Times New Roman"/>
              <a:ea typeface="Times New Roman"/>
              <a:cs typeface="Times New Roman"/>
              <a:sym typeface="Times New Roman"/>
            </a:endParaRPr>
          </a:p>
          <a:p>
            <a:pPr marL="457200" lvl="0" indent="0" algn="l" rtl="0">
              <a:spcBef>
                <a:spcPts val="0"/>
              </a:spcBef>
              <a:spcAft>
                <a:spcPts val="0"/>
              </a:spcAft>
              <a:buNone/>
            </a:pPr>
            <a:r>
              <a:rPr lang="en-US" sz="1800">
                <a:latin typeface="Poppins"/>
                <a:ea typeface="Poppins"/>
                <a:cs typeface="Poppins"/>
                <a:sym typeface="Poppins"/>
              </a:rPr>
              <a:t>(2)	Investigate the misconduct, if any; and </a:t>
            </a:r>
            <a:endParaRPr sz="1800">
              <a:latin typeface="Times New Roman"/>
              <a:ea typeface="Times New Roman"/>
              <a:cs typeface="Times New Roman"/>
              <a:sym typeface="Times New Roman"/>
            </a:endParaRPr>
          </a:p>
          <a:p>
            <a:pPr marL="457200" marR="0" lvl="0" indent="0" algn="l" rtl="0">
              <a:spcBef>
                <a:spcPts val="0"/>
              </a:spcBef>
              <a:spcAft>
                <a:spcPts val="0"/>
              </a:spcAft>
              <a:buNone/>
            </a:pPr>
            <a:r>
              <a:rPr lang="en-US" sz="1800">
                <a:latin typeface="Poppins"/>
                <a:ea typeface="Poppins"/>
                <a:cs typeface="Poppins"/>
                <a:sym typeface="Poppins"/>
              </a:rPr>
              <a:t>(3)	Take appropriate administrative and/or disciplinary action, if warranted.</a:t>
            </a:r>
            <a:endParaRPr/>
          </a:p>
          <a:p>
            <a:pPr marL="0" marR="0" lvl="0" indent="0" algn="l" rtl="0">
              <a:lnSpc>
                <a:spcPct val="100000"/>
              </a:lnSpc>
              <a:spcBef>
                <a:spcPts val="0"/>
              </a:spcBef>
              <a:spcAft>
                <a:spcPts val="0"/>
              </a:spcAft>
              <a:buClr>
                <a:schemeClr val="dk1"/>
              </a:buClr>
              <a:buSzPts val="1800"/>
              <a:buFont typeface="Calibri"/>
              <a:buNone/>
            </a:pPr>
            <a:endParaRPr sz="1800">
              <a:latin typeface="Poppins"/>
              <a:ea typeface="Poppins"/>
              <a:cs typeface="Poppins"/>
              <a:sym typeface="Poppins"/>
            </a:endParaRPr>
          </a:p>
          <a:p>
            <a:pPr marL="0" lvl="0" indent="0" algn="l" rtl="0">
              <a:spcBef>
                <a:spcPts val="0"/>
              </a:spcBef>
              <a:spcAft>
                <a:spcPts val="0"/>
              </a:spcAft>
              <a:buNone/>
            </a:pPr>
            <a:r>
              <a:rPr lang="en-US" sz="1800">
                <a:latin typeface="Poppins"/>
                <a:ea typeface="Poppins"/>
                <a:cs typeface="Poppins"/>
                <a:sym typeface="Poppins"/>
              </a:rPr>
              <a:t>This scenario is an example of a Code of Conduct with Students violation. Specifically, Michael’s conduct violates the policy in three different areas. </a:t>
            </a:r>
            <a:endParaRPr sz="1800">
              <a:latin typeface="Poppins"/>
              <a:ea typeface="Poppins"/>
              <a:cs typeface="Poppins"/>
              <a:sym typeface="Poppins"/>
            </a:endParaRPr>
          </a:p>
          <a:p>
            <a:pPr marL="0" marR="0" lvl="0" indent="0" algn="l" rtl="0">
              <a:lnSpc>
                <a:spcPct val="100000"/>
              </a:lnSpc>
              <a:spcBef>
                <a:spcPts val="0"/>
              </a:spcBef>
              <a:spcAft>
                <a:spcPts val="0"/>
              </a:spcAft>
              <a:buClr>
                <a:schemeClr val="dk1"/>
              </a:buClr>
              <a:buSzPts val="1800"/>
              <a:buFont typeface="Calibri"/>
              <a:buNone/>
            </a:pPr>
            <a:endParaRPr sz="1800">
              <a:latin typeface="Poppins"/>
              <a:ea typeface="Poppins"/>
              <a:cs typeface="Poppins"/>
              <a:sym typeface="Poppins"/>
            </a:endParaRPr>
          </a:p>
          <a:p>
            <a:pPr marL="0" lvl="0" indent="0" algn="l" rtl="0">
              <a:spcBef>
                <a:spcPts val="0"/>
              </a:spcBef>
              <a:spcAft>
                <a:spcPts val="0"/>
              </a:spcAft>
              <a:buNone/>
            </a:pPr>
            <a:r>
              <a:rPr lang="en-US" sz="1800">
                <a:latin typeface="Poppins"/>
                <a:ea typeface="Poppins"/>
                <a:cs typeface="Poppins"/>
                <a:sym typeface="Poppins"/>
              </a:rPr>
              <a:t>First, Michael has engaged in behavior with a student that may be unprofessional, immoral, and exploitative.  </a:t>
            </a:r>
            <a:endParaRPr sz="1800">
              <a:latin typeface="Poppins"/>
              <a:ea typeface="Poppins"/>
              <a:cs typeface="Poppins"/>
              <a:sym typeface="Poppins"/>
            </a:endParaRPr>
          </a:p>
          <a:p>
            <a:pPr marL="0" lvl="0" indent="0" algn="l" rtl="0">
              <a:spcBef>
                <a:spcPts val="0"/>
              </a:spcBef>
              <a:spcAft>
                <a:spcPts val="0"/>
              </a:spcAft>
              <a:buNone/>
            </a:pPr>
            <a:r>
              <a:rPr lang="en-US" sz="1800">
                <a:latin typeface="Poppins"/>
                <a:ea typeface="Poppins"/>
                <a:cs typeface="Poppins"/>
                <a:sym typeface="Poppins"/>
              </a:rPr>
              <a:t>Second, Michael has made statements to a student which may not be appropriate, professional, or which may be considered sexual in nature. </a:t>
            </a:r>
            <a:endParaRPr sz="1800">
              <a:latin typeface="Poppins"/>
              <a:ea typeface="Poppins"/>
              <a:cs typeface="Poppins"/>
              <a:sym typeface="Poppins"/>
            </a:endParaRPr>
          </a:p>
          <a:p>
            <a:pPr marL="0" lvl="0" indent="0" algn="l" rtl="0">
              <a:spcBef>
                <a:spcPts val="0"/>
              </a:spcBef>
              <a:spcAft>
                <a:spcPts val="0"/>
              </a:spcAft>
              <a:buNone/>
            </a:pPr>
            <a:r>
              <a:rPr lang="en-US" sz="1800">
                <a:latin typeface="Poppins"/>
                <a:ea typeface="Poppins"/>
                <a:cs typeface="Poppins"/>
                <a:sym typeface="Poppins"/>
              </a:rPr>
              <a:t>Third, Michael is communicating in writing for purposes that are not school related.  Thus, this scenario violates the District’s </a:t>
            </a:r>
            <a:r>
              <a:rPr lang="en-US" sz="1800" i="1">
                <a:latin typeface="Poppins"/>
                <a:ea typeface="Poppins"/>
                <a:cs typeface="Poppins"/>
                <a:sym typeface="Poppins"/>
              </a:rPr>
              <a:t>Code of Conduct with Students</a:t>
            </a:r>
            <a:r>
              <a:rPr lang="en-US" sz="1800">
                <a:latin typeface="Poppins"/>
                <a:ea typeface="Poppins"/>
                <a:cs typeface="Poppins"/>
                <a:sym typeface="Poppins"/>
              </a:rPr>
              <a:t> policy.</a:t>
            </a:r>
            <a:endParaRPr sz="1800">
              <a:latin typeface="Poppins"/>
              <a:ea typeface="Poppins"/>
              <a:cs typeface="Poppins"/>
              <a:sym typeface="Poppins"/>
            </a:endParaRPr>
          </a:p>
          <a:p>
            <a:pPr marL="0" lvl="0" indent="0" algn="l" rtl="0">
              <a:spcBef>
                <a:spcPts val="0"/>
              </a:spcBef>
              <a:spcAft>
                <a:spcPts val="0"/>
              </a:spcAft>
              <a:buNone/>
            </a:pPr>
            <a:endParaRPr/>
          </a:p>
        </p:txBody>
      </p:sp>
      <p:sp>
        <p:nvSpPr>
          <p:cNvPr id="577" name="Google Shape;577;p4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Thank you for your group work.</a:t>
            </a:r>
            <a:r>
              <a:rPr lang="en-US" sz="1200" dirty="0"/>
              <a:t> We hope these activities sparked important conversations on keeping our children safe. </a:t>
            </a:r>
            <a:r>
              <a:rPr lang="en-US" dirty="0"/>
              <a: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For your reference, these are some of the policies we referenced today. Resources can be found on the Division of School Operations website.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The information covered today was a review of the districts Child Abuse and Neglect Reporting bulletin. </a:t>
            </a:r>
            <a:endParaRPr dirty="0"/>
          </a:p>
          <a:p>
            <a:pPr marL="0" lvl="0" indent="0" algn="l" rtl="0">
              <a:spcBef>
                <a:spcPts val="0"/>
              </a:spcBef>
              <a:spcAft>
                <a:spcPts val="0"/>
              </a:spcAft>
              <a:buNone/>
            </a:pPr>
            <a:r>
              <a:rPr lang="en-US" dirty="0"/>
              <a:t>We reviewed the mandated reporting responsibilities of all employees, covered the definitions of child abuse and had an opportunity to review different scenarios and engage in dialogue about the course of action to take.  </a:t>
            </a:r>
            <a:endParaRPr dirty="0"/>
          </a:p>
          <a:p>
            <a:pPr marL="0" lvl="0" indent="0" algn="l" rtl="0">
              <a:spcBef>
                <a:spcPts val="0"/>
              </a:spcBef>
              <a:spcAft>
                <a:spcPts val="0"/>
              </a:spcAft>
              <a:buNone/>
            </a:pPr>
            <a:endParaRPr dirty="0"/>
          </a:p>
        </p:txBody>
      </p:sp>
      <p:sp>
        <p:nvSpPr>
          <p:cNvPr id="584" name="Google Shape;584;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200"/>
              <a:buFont typeface="Calibri"/>
              <a:buNone/>
            </a:pPr>
            <a:endParaRPr sz="1200" b="1" dirty="0">
              <a:latin typeface="Lato"/>
              <a:ea typeface="Lato"/>
              <a:cs typeface="Lato"/>
              <a:sym typeface="Lato"/>
            </a:endParaRPr>
          </a:p>
          <a:p>
            <a:pPr marL="0" lvl="0" indent="0" algn="l" rtl="0">
              <a:spcBef>
                <a:spcPts val="0"/>
              </a:spcBef>
              <a:spcAft>
                <a:spcPts val="0"/>
              </a:spcAft>
              <a:buClr>
                <a:schemeClr val="dk1"/>
              </a:buClr>
              <a:buSzPts val="1200"/>
              <a:buFont typeface="Lato"/>
              <a:buNone/>
            </a:pPr>
            <a:r>
              <a:rPr lang="en-US" sz="1200" b="1" dirty="0">
                <a:latin typeface="Lato"/>
                <a:ea typeface="Lato"/>
                <a:cs typeface="Lato"/>
                <a:sym typeface="Lato"/>
              </a:rPr>
              <a:t>All LAUSD employees are mandated reporters.</a:t>
            </a:r>
            <a:endParaRPr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Calibri"/>
              <a:buNone/>
            </a:pPr>
            <a:endParaRPr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Lato"/>
              <a:buNone/>
            </a:pPr>
            <a:r>
              <a:rPr lang="en-US" dirty="0">
                <a:latin typeface="Lato"/>
                <a:ea typeface="Lato"/>
                <a:cs typeface="Lato"/>
                <a:sym typeface="Lato"/>
              </a:rPr>
              <a:t>School volunteers, student workers and guests on campus </a:t>
            </a:r>
            <a:r>
              <a:rPr lang="en-US" b="1" dirty="0">
                <a:latin typeface="Lato"/>
                <a:ea typeface="Lato"/>
                <a:cs typeface="Lato"/>
                <a:sym typeface="Lato"/>
              </a:rPr>
              <a:t>are not </a:t>
            </a:r>
            <a:r>
              <a:rPr lang="en-US" dirty="0">
                <a:latin typeface="Lato"/>
                <a:ea typeface="Lato"/>
                <a:cs typeface="Lato"/>
                <a:sym typeface="Lato"/>
              </a:rPr>
              <a:t>mandated reporters. However, the District encourages them to speak to an administrator promptly regarding any concerns.</a:t>
            </a:r>
            <a:endParaRPr dirty="0"/>
          </a:p>
          <a:p>
            <a:pPr marL="0" lvl="0" indent="0" algn="l" rtl="0">
              <a:spcBef>
                <a:spcPts val="0"/>
              </a:spcBef>
              <a:spcAft>
                <a:spcPts val="0"/>
              </a:spcAft>
              <a:buNone/>
            </a:pPr>
            <a:endParaRPr dirty="0">
              <a:latin typeface="Lato"/>
              <a:ea typeface="Lato"/>
              <a:cs typeface="Lato"/>
              <a:sym typeface="Lato"/>
            </a:endParaRPr>
          </a:p>
          <a:p>
            <a:pPr marL="0" marR="0" lvl="0" indent="0" algn="l" rtl="0">
              <a:lnSpc>
                <a:spcPct val="100000"/>
              </a:lnSpc>
              <a:spcBef>
                <a:spcPts val="0"/>
              </a:spcBef>
              <a:spcAft>
                <a:spcPts val="0"/>
              </a:spcAft>
              <a:buClr>
                <a:schemeClr val="dk1"/>
              </a:buClr>
              <a:buSzPts val="1800"/>
              <a:buFont typeface="Lato"/>
              <a:buNone/>
            </a:pPr>
            <a:r>
              <a:rPr lang="en-US" sz="1800" dirty="0">
                <a:latin typeface="Lato"/>
                <a:ea typeface="Lato"/>
                <a:cs typeface="Lato"/>
                <a:sym typeface="Lato"/>
              </a:rPr>
              <a:t>Employees’ have a legal obligation, as mandated reporters of suspected child abuse, to telephone the appropriate child protective agency and follow-up with a written report, in accordance with the procedures outlined in the District’s Child Abuse and Neglect Reporting Requirements policy bulletin anytime they are witnesses to, become aware of, or are recipients of information regarding an incident(s)/behavior/conduct </a:t>
            </a:r>
            <a:r>
              <a:rPr lang="en-US" sz="1800" dirty="0">
                <a:solidFill>
                  <a:srgbClr val="000000"/>
                </a:solidFill>
                <a:latin typeface="Lato"/>
                <a:ea typeface="Lato"/>
                <a:cs typeface="Lato"/>
                <a:sym typeface="Lato"/>
              </a:rPr>
              <a:t>that the employee has a </a:t>
            </a:r>
            <a:r>
              <a:rPr lang="en-US" sz="1800" b="1" dirty="0">
                <a:solidFill>
                  <a:srgbClr val="000000"/>
                </a:solidFill>
                <a:latin typeface="Lato"/>
                <a:ea typeface="Lato"/>
                <a:cs typeface="Lato"/>
                <a:sym typeface="Lato"/>
              </a:rPr>
              <a:t>reasonable suspicion </a:t>
            </a:r>
            <a:r>
              <a:rPr lang="en-US" sz="1800" dirty="0">
                <a:solidFill>
                  <a:srgbClr val="000000"/>
                </a:solidFill>
                <a:latin typeface="Lato"/>
                <a:ea typeface="Lato"/>
                <a:cs typeface="Lato"/>
                <a:sym typeface="Lato"/>
              </a:rPr>
              <a:t>of child abuse or neglect.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800" dirty="0">
                <a:solidFill>
                  <a:srgbClr val="000000"/>
                </a:solidFill>
                <a:latin typeface="Times New Roman"/>
                <a:ea typeface="Times New Roman"/>
                <a:cs typeface="Times New Roman"/>
                <a:sym typeface="Times New Roman"/>
              </a:rPr>
              <a:t>If the employee has a </a:t>
            </a:r>
            <a:r>
              <a:rPr lang="en-US" sz="1800" u="sng" dirty="0">
                <a:solidFill>
                  <a:srgbClr val="000000"/>
                </a:solidFill>
                <a:latin typeface="Times New Roman"/>
                <a:ea typeface="Times New Roman"/>
                <a:cs typeface="Times New Roman"/>
                <a:sym typeface="Times New Roman"/>
              </a:rPr>
              <a:t>non-emergent (non-urgent)</a:t>
            </a:r>
            <a:r>
              <a:rPr lang="en-US" sz="1800" dirty="0">
                <a:solidFill>
                  <a:srgbClr val="000000"/>
                </a:solidFill>
                <a:latin typeface="Times New Roman"/>
                <a:ea typeface="Times New Roman"/>
                <a:cs typeface="Times New Roman"/>
                <a:sym typeface="Times New Roman"/>
              </a:rPr>
              <a:t> Suspected Child Abuse report (SCAR) to make, the employee has an option to report to DCFS by using the one-step online “Child Abuse Reporting Electronic System” (CARES) offered by the child protective  agency,  Department of Children and Family Services (DCFS). This option will be discussed later in the presentation.</a:t>
            </a:r>
            <a:endParaRPr dirty="0"/>
          </a:p>
        </p:txBody>
      </p:sp>
      <p:sp>
        <p:nvSpPr>
          <p:cNvPr id="143" name="Google Shape;143;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5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Thank you for your time and participation today. </a:t>
            </a:r>
            <a:r>
              <a:rPr lang="en-US" dirty="0"/>
              <a:t>We hope that this was an opportunity t</a:t>
            </a:r>
            <a:r>
              <a:rPr lang="en-US" sz="1200" dirty="0">
                <a:latin typeface="Times New Roman"/>
                <a:ea typeface="Times New Roman"/>
                <a:cs typeface="Times New Roman"/>
                <a:sym typeface="Times New Roman"/>
              </a:rPr>
              <a:t>o reaffirm the District’s, as well as each employee’s commitment, responsibility, and duty to protect students and provide a safe and secure learning environment.</a:t>
            </a:r>
            <a:endParaRPr lang="en-US" dirty="0"/>
          </a:p>
          <a:p>
            <a:pPr marL="0" lvl="0" indent="0" algn="l" rtl="0">
              <a:spcBef>
                <a:spcPts val="0"/>
              </a:spcBef>
              <a:spcAft>
                <a:spcPts val="0"/>
              </a:spcAft>
              <a:buNone/>
            </a:pPr>
            <a:endParaRPr b="1" dirty="0"/>
          </a:p>
        </p:txBody>
      </p:sp>
      <p:sp>
        <p:nvSpPr>
          <p:cNvPr id="595" name="Google Shape;595;p5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 name="Google Shape;149;p6:notes"/>
          <p:cNvSpPr txBox="1">
            <a:spLocks noGrp="1"/>
          </p:cNvSpPr>
          <p:nvPr>
            <p:ph type="body" idx="1"/>
          </p:nvPr>
        </p:nvSpPr>
        <p:spPr>
          <a:xfrm>
            <a:off x="716619" y="4489387"/>
            <a:ext cx="5732949" cy="4253103"/>
          </a:xfrm>
          <a:prstGeom prst="rect">
            <a:avLst/>
          </a:prstGeom>
          <a:noFill/>
          <a:ln>
            <a:noFill/>
          </a:ln>
        </p:spPr>
        <p:txBody>
          <a:bodyPr spcFirstLastPara="1" wrap="square" lIns="94925" tIns="47450" rIns="94925" bIns="47450" anchor="t" anchorCtr="0">
            <a:noAutofit/>
          </a:bodyPr>
          <a:lstStyle/>
          <a:p>
            <a:pPr marL="0" lvl="0" indent="0" algn="l" rtl="0">
              <a:spcBef>
                <a:spcPts val="0"/>
              </a:spcBef>
              <a:spcAft>
                <a:spcPts val="0"/>
              </a:spcAft>
              <a:buNone/>
            </a:pPr>
            <a:r>
              <a:rPr lang="en-US" b="1" i="0" dirty="0">
                <a:highlight>
                  <a:srgbClr val="FFFF00"/>
                </a:highlight>
                <a:latin typeface="Lato"/>
                <a:ea typeface="Lato"/>
                <a:cs typeface="Lato"/>
                <a:sym typeface="Lato"/>
              </a:rPr>
              <a:t>Reasonable Suspicion </a:t>
            </a:r>
            <a:r>
              <a:rPr lang="en-US" b="0" i="0" dirty="0">
                <a:highlight>
                  <a:srgbClr val="FFFF00"/>
                </a:highlight>
                <a:latin typeface="Lato"/>
                <a:ea typeface="Lato"/>
                <a:cs typeface="Lato"/>
                <a:sym typeface="Lato"/>
              </a:rPr>
              <a:t>is based on the employee's education, training and experience; therefore, it may differ between employees,.</a:t>
            </a:r>
            <a:endParaRPr dirty="0"/>
          </a:p>
          <a:p>
            <a:pPr marL="0" lvl="0" indent="0" algn="l" rtl="0">
              <a:spcBef>
                <a:spcPts val="0"/>
              </a:spcBef>
              <a:spcAft>
                <a:spcPts val="0"/>
              </a:spcAft>
              <a:buNone/>
            </a:pPr>
            <a:r>
              <a:rPr lang="en-US" b="0" i="0" dirty="0">
                <a:highlight>
                  <a:srgbClr val="FFFF00"/>
                </a:highlight>
                <a:latin typeface="Lato"/>
                <a:ea typeface="Lato"/>
                <a:cs typeface="Lato"/>
                <a:sym typeface="Lato"/>
              </a:rPr>
              <a:t>An administrator should not tell another employee not to report </a:t>
            </a:r>
            <a:r>
              <a:rPr lang="en-US" dirty="0">
                <a:highlight>
                  <a:srgbClr val="FFFF00"/>
                </a:highlight>
                <a:latin typeface="Lato"/>
                <a:ea typeface="Lato"/>
                <a:cs typeface="Lato"/>
                <a:sym typeface="Lato"/>
              </a:rPr>
              <a:t>suspected child</a:t>
            </a:r>
            <a:r>
              <a:rPr lang="en-US" b="0" i="0" dirty="0">
                <a:highlight>
                  <a:srgbClr val="FFFF00"/>
                </a:highlight>
                <a:latin typeface="Lato"/>
                <a:ea typeface="Lato"/>
                <a:cs typeface="Lato"/>
                <a:sym typeface="Lato"/>
              </a:rPr>
              <a:t> abuse or neglect based on their reasonable suspicion.</a:t>
            </a:r>
            <a:r>
              <a:rPr lang="en-US" dirty="0">
                <a:highlight>
                  <a:srgbClr val="FFFF00"/>
                </a:highlight>
                <a:latin typeface="Lato"/>
                <a:ea typeface="Lato"/>
                <a:cs typeface="Lato"/>
                <a:sym typeface="Lato"/>
              </a:rPr>
              <a:t> </a:t>
            </a:r>
            <a:endParaRPr dirty="0"/>
          </a:p>
          <a:p>
            <a:pPr marL="0" marR="0" lvl="0" indent="0" algn="l" rtl="0">
              <a:lnSpc>
                <a:spcPct val="100000"/>
              </a:lnSpc>
              <a:spcBef>
                <a:spcPts val="0"/>
              </a:spcBef>
              <a:spcAft>
                <a:spcPts val="0"/>
              </a:spcAft>
              <a:buClr>
                <a:schemeClr val="dk1"/>
              </a:buClr>
              <a:buSzPts val="1800"/>
              <a:buFont typeface="Candara"/>
              <a:buNone/>
            </a:pPr>
            <a:r>
              <a:rPr lang="en-US" sz="1800" dirty="0">
                <a:latin typeface="Candara"/>
                <a:ea typeface="Candara"/>
                <a:cs typeface="Candara"/>
                <a:sym typeface="Candara"/>
              </a:rPr>
              <a:t>If a staff member shares suspected child abuse with their supervisor, and the supervisor minimizes the concern, it is  recommended that the employee still report.</a:t>
            </a:r>
            <a:endParaRPr sz="1800" dirty="0">
              <a:latin typeface="Calibri"/>
              <a:ea typeface="Calibri"/>
              <a:cs typeface="Calibri"/>
              <a:sym typeface="Calibri"/>
            </a:endParaRPr>
          </a:p>
          <a:p>
            <a:pPr marL="0" lvl="0" indent="0" algn="l" rtl="0">
              <a:spcBef>
                <a:spcPts val="0"/>
              </a:spcBef>
              <a:spcAft>
                <a:spcPts val="0"/>
              </a:spcAft>
              <a:buNone/>
            </a:pPr>
            <a:endParaRPr b="0" i="0" dirty="0">
              <a:highlight>
                <a:srgbClr val="FFFF00"/>
              </a:highlight>
              <a:latin typeface="Lato"/>
              <a:ea typeface="Lato"/>
              <a:cs typeface="Lato"/>
              <a:sym typeface="Lato"/>
            </a:endParaRPr>
          </a:p>
          <a:p>
            <a:pPr marL="0" lvl="0" indent="0" algn="l" rtl="0">
              <a:spcBef>
                <a:spcPts val="0"/>
              </a:spcBef>
              <a:spcAft>
                <a:spcPts val="0"/>
              </a:spcAft>
              <a:buNone/>
            </a:pPr>
            <a:r>
              <a:rPr lang="en-US" b="0" i="0" dirty="0">
                <a:highlight>
                  <a:srgbClr val="FFFF00"/>
                </a:highlight>
                <a:latin typeface="Lato"/>
                <a:ea typeface="Lato"/>
                <a:cs typeface="Lato"/>
                <a:sym typeface="Lato"/>
              </a:rPr>
              <a:t>Allegations can be brought to the attention of the mandated reporter from any source, included but not limited to the alleged victim, friend of the alleged victim, a journal entry, colleague or anonymous source. </a:t>
            </a:r>
            <a:endParaRPr dirty="0"/>
          </a:p>
          <a:p>
            <a:pPr marL="0" lvl="0" indent="0" algn="l" rtl="0">
              <a:spcBef>
                <a:spcPts val="0"/>
              </a:spcBef>
              <a:spcAft>
                <a:spcPts val="0"/>
              </a:spcAft>
              <a:buNone/>
            </a:pPr>
            <a:r>
              <a:rPr lang="en-US" b="0" i="0" dirty="0">
                <a:highlight>
                  <a:srgbClr val="FFFF00"/>
                </a:highlight>
                <a:latin typeface="Lato"/>
                <a:ea typeface="Lato"/>
                <a:cs typeface="Lato"/>
                <a:sym typeface="Lato"/>
              </a:rPr>
              <a:t>Employees who need assistance to determine reasonable suspicion may consult with their supervisor or child protective agency. </a:t>
            </a:r>
            <a:endParaRPr b="0" i="0" dirty="0">
              <a:highlight>
                <a:srgbClr val="FFFF00"/>
              </a:highlight>
              <a:latin typeface="Lato"/>
              <a:ea typeface="Lato"/>
              <a:cs typeface="Lato"/>
              <a:sym typeface="Lato"/>
            </a:endParaRPr>
          </a:p>
        </p:txBody>
      </p:sp>
      <p:sp>
        <p:nvSpPr>
          <p:cNvPr id="150" name="Google Shape;150;p6:notes"/>
          <p:cNvSpPr txBox="1">
            <a:spLocks noGrp="1"/>
          </p:cNvSpPr>
          <p:nvPr>
            <p:ph type="sldNum" idx="12"/>
          </p:nvPr>
        </p:nvSpPr>
        <p:spPr>
          <a:xfrm>
            <a:off x="4059181" y="8977133"/>
            <a:ext cx="3105348" cy="472567"/>
          </a:xfrm>
          <a:prstGeom prst="rect">
            <a:avLst/>
          </a:prstGeom>
          <a:noFill/>
          <a:ln>
            <a:noFill/>
          </a:ln>
        </p:spPr>
        <p:txBody>
          <a:bodyPr spcFirstLastPara="1" wrap="square" lIns="94925" tIns="47450" rIns="94925" bIns="4745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Lato"/>
              <a:buNone/>
            </a:pPr>
            <a:r>
              <a:rPr lang="en-US"/>
              <a:t>Clarification is a process of asking clarifying questions in order to determine reasonable suspicion of the allegation.</a:t>
            </a:r>
            <a:endParaRPr/>
          </a:p>
          <a:p>
            <a:pPr marL="0" marR="0" lvl="0" indent="0" algn="l" rtl="0">
              <a:lnSpc>
                <a:spcPct val="100000"/>
              </a:lnSpc>
              <a:spcBef>
                <a:spcPts val="0"/>
              </a:spcBef>
              <a:spcAft>
                <a:spcPts val="0"/>
              </a:spcAft>
              <a:buClr>
                <a:schemeClr val="dk1"/>
              </a:buClr>
              <a:buSzPts val="1200"/>
              <a:buFont typeface="Lato"/>
              <a:buNone/>
            </a:pPr>
            <a:endParaRPr sz="1200" b="1">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Lato"/>
              <a:buNone/>
            </a:pPr>
            <a:r>
              <a:rPr lang="en-US" sz="1200" b="1">
                <a:latin typeface="Lato"/>
                <a:ea typeface="Lato"/>
                <a:cs typeface="Lato"/>
                <a:sym typeface="Lato"/>
              </a:rPr>
              <a:t>You may clarify </a:t>
            </a:r>
            <a:r>
              <a:rPr lang="en-US" sz="1200">
                <a:latin typeface="Lato"/>
                <a:ea typeface="Lato"/>
                <a:cs typeface="Lato"/>
                <a:sym typeface="Lato"/>
              </a:rPr>
              <a:t>to attempt to determine if there is a reasonable suspicion that abuse, or neglect has occurred. </a:t>
            </a:r>
            <a:endParaRPr/>
          </a:p>
          <a:p>
            <a:pPr marL="0" marR="0" lvl="0" indent="0" algn="l" rtl="0">
              <a:lnSpc>
                <a:spcPct val="100000"/>
              </a:lnSpc>
              <a:spcBef>
                <a:spcPts val="0"/>
              </a:spcBef>
              <a:spcAft>
                <a:spcPts val="0"/>
              </a:spcAft>
              <a:buClr>
                <a:schemeClr val="dk1"/>
              </a:buClr>
              <a:buSzPts val="1200"/>
              <a:buFont typeface="Calibri"/>
              <a:buNone/>
            </a:pPr>
            <a:r>
              <a:rPr lang="en-US"/>
              <a:t>There is a difference between clarifying and investigating. </a:t>
            </a:r>
            <a:endParaRPr/>
          </a:p>
          <a:p>
            <a:pPr marL="0" marR="0" lvl="0" indent="0" algn="l" rtl="0">
              <a:lnSpc>
                <a:spcPct val="100000"/>
              </a:lnSpc>
              <a:spcBef>
                <a:spcPts val="0"/>
              </a:spcBef>
              <a:spcAft>
                <a:spcPts val="0"/>
              </a:spcAft>
              <a:buClr>
                <a:schemeClr val="dk1"/>
              </a:buClr>
              <a:buSzPts val="1200"/>
              <a:buFont typeface="Calibri"/>
              <a:buNone/>
            </a:pPr>
            <a:r>
              <a:rPr lang="en-US" sz="1200"/>
              <a:t>Clarifying is not investigating.</a:t>
            </a:r>
            <a:endParaRPr/>
          </a:p>
          <a:p>
            <a:pPr marL="0" marR="0" lvl="0" indent="0" algn="l" rtl="0">
              <a:lnSpc>
                <a:spcPct val="100000"/>
              </a:lnSpc>
              <a:spcBef>
                <a:spcPts val="0"/>
              </a:spcBef>
              <a:spcAft>
                <a:spcPts val="0"/>
              </a:spcAft>
              <a:buClr>
                <a:schemeClr val="dk1"/>
              </a:buClr>
              <a:buSzPts val="1200"/>
              <a:buFont typeface="Calibri"/>
              <a:buNone/>
            </a:pPr>
            <a:r>
              <a:rPr lang="en-US"/>
              <a:t> </a:t>
            </a:r>
            <a:endParaRPr/>
          </a:p>
          <a:p>
            <a:pPr marL="0" lvl="0" indent="0" algn="l" rtl="0">
              <a:spcBef>
                <a:spcPts val="0"/>
              </a:spcBef>
              <a:spcAft>
                <a:spcPts val="0"/>
              </a:spcAft>
              <a:buNone/>
            </a:pPr>
            <a:r>
              <a:rPr lang="en-US"/>
              <a:t>Depending on the response to the clarifying question(s), a reasonable suspicion of suspected child abuse may then be determined or generated. Once you have reasonable suspicion, you may stop asking clarifying questions and file the suspected child abuse report.</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b="1"/>
              <a:t>Once you have reasonable suspicion, do not investigate. </a:t>
            </a:r>
            <a:r>
              <a:rPr lang="en-US"/>
              <a:t>This fact-finding is the role of Child Protective Services and law enforcement.</a:t>
            </a:r>
            <a:endParaRPr sz="1200" b="1"/>
          </a:p>
          <a:p>
            <a:pPr marL="0" lvl="0" indent="0" algn="l" rtl="0">
              <a:spcBef>
                <a:spcPts val="0"/>
              </a:spcBef>
              <a:spcAft>
                <a:spcPts val="0"/>
              </a:spcAft>
              <a:buNone/>
            </a:pPr>
            <a:endParaRPr/>
          </a:p>
        </p:txBody>
      </p:sp>
      <p:sp>
        <p:nvSpPr>
          <p:cNvPr id="162" name="Google Shape;162;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When responding to suspected child abuse there are some general guidelines to be aware of:</a:t>
            </a:r>
            <a:endParaRPr/>
          </a:p>
          <a:p>
            <a:pPr marL="171450" marR="0" lvl="0" indent="-171450" algn="l" rtl="0">
              <a:lnSpc>
                <a:spcPct val="100000"/>
              </a:lnSpc>
              <a:spcBef>
                <a:spcPts val="0"/>
              </a:spcBef>
              <a:spcAft>
                <a:spcPts val="0"/>
              </a:spcAft>
              <a:buClr>
                <a:srgbClr val="3F3F3F"/>
              </a:buClr>
              <a:buSzPts val="1100"/>
              <a:buFont typeface="Arial"/>
              <a:buChar char="•"/>
            </a:pPr>
            <a:r>
              <a:rPr lang="en-US" sz="1100">
                <a:solidFill>
                  <a:srgbClr val="3F3F3F"/>
                </a:solidFill>
                <a:latin typeface="Lato"/>
                <a:ea typeface="Lato"/>
                <a:cs typeface="Lato"/>
                <a:sym typeface="Lato"/>
              </a:rPr>
              <a:t>Conduct the discussion in a confidential space.</a:t>
            </a:r>
            <a:endParaRPr sz="1100"/>
          </a:p>
          <a:p>
            <a:pPr marL="171450" lvl="0" indent="-171450" algn="l" rtl="0">
              <a:spcBef>
                <a:spcPts val="0"/>
              </a:spcBef>
              <a:spcAft>
                <a:spcPts val="0"/>
              </a:spcAft>
              <a:buClr>
                <a:srgbClr val="3F3F3F"/>
              </a:buClr>
              <a:buSzPts val="1200"/>
              <a:buFont typeface="Arial"/>
              <a:buChar char="•"/>
            </a:pPr>
            <a:r>
              <a:rPr lang="en-US" sz="1200">
                <a:solidFill>
                  <a:srgbClr val="3F3F3F"/>
                </a:solidFill>
                <a:latin typeface="Lato"/>
                <a:ea typeface="Lato"/>
                <a:cs typeface="Lato"/>
                <a:sym typeface="Lato"/>
              </a:rPr>
              <a:t>Remain composed and neutral while clarifying details. </a:t>
            </a:r>
            <a:endParaRPr/>
          </a:p>
          <a:p>
            <a:pPr marL="171450" lvl="0" indent="-171450" algn="l" rtl="0">
              <a:spcBef>
                <a:spcPts val="0"/>
              </a:spcBef>
              <a:spcAft>
                <a:spcPts val="0"/>
              </a:spcAft>
              <a:buClr>
                <a:srgbClr val="3F3F3F"/>
              </a:buClr>
              <a:buSzPts val="1200"/>
              <a:buFont typeface="Arial"/>
              <a:buChar char="•"/>
            </a:pPr>
            <a:r>
              <a:rPr lang="en-US" sz="1200">
                <a:solidFill>
                  <a:srgbClr val="3F3F3F"/>
                </a:solidFill>
                <a:latin typeface="Lato"/>
                <a:ea typeface="Lato"/>
                <a:cs typeface="Lato"/>
                <a:sym typeface="Lato"/>
              </a:rPr>
              <a:t>Listen to what the student is saying and how they act. </a:t>
            </a:r>
            <a:endParaRPr/>
          </a:p>
          <a:p>
            <a:pPr marL="171450" lvl="0" indent="-171450" algn="l" rtl="0">
              <a:spcBef>
                <a:spcPts val="0"/>
              </a:spcBef>
              <a:spcAft>
                <a:spcPts val="0"/>
              </a:spcAft>
              <a:buClr>
                <a:srgbClr val="3F3F3F"/>
              </a:buClr>
              <a:buSzPts val="1200"/>
              <a:buFont typeface="Arial"/>
              <a:buChar char="•"/>
            </a:pPr>
            <a:r>
              <a:rPr lang="en-US" sz="1200">
                <a:solidFill>
                  <a:srgbClr val="3F3F3F"/>
                </a:solidFill>
                <a:latin typeface="Lato"/>
                <a:ea typeface="Lato"/>
                <a:cs typeface="Lato"/>
                <a:sym typeface="Lato"/>
              </a:rPr>
              <a:t>Convey concern for the student’s well-being. </a:t>
            </a:r>
            <a:endParaRPr/>
          </a:p>
          <a:p>
            <a:pPr marL="171450" lvl="0" indent="-171450" algn="l" rtl="0">
              <a:spcBef>
                <a:spcPts val="0"/>
              </a:spcBef>
              <a:spcAft>
                <a:spcPts val="0"/>
              </a:spcAft>
              <a:buClr>
                <a:srgbClr val="3F3F3F"/>
              </a:buClr>
              <a:buSzPts val="1200"/>
              <a:buFont typeface="Arial"/>
              <a:buChar char="•"/>
            </a:pPr>
            <a:r>
              <a:rPr lang="en-US" sz="1200" b="0" i="0" u="none" strike="noStrike">
                <a:solidFill>
                  <a:srgbClr val="3F3F3F"/>
                </a:solidFill>
                <a:latin typeface="Lato"/>
                <a:ea typeface="Lato"/>
                <a:cs typeface="Lato"/>
                <a:sym typeface="Lato"/>
              </a:rPr>
              <a:t>Do not express doubt or disbelief. </a:t>
            </a:r>
            <a:endParaRPr/>
          </a:p>
          <a:p>
            <a:pPr marL="171450" lvl="0" indent="-171450" algn="l" rtl="0">
              <a:spcBef>
                <a:spcPts val="0"/>
              </a:spcBef>
              <a:spcAft>
                <a:spcPts val="0"/>
              </a:spcAft>
              <a:buClr>
                <a:srgbClr val="3F3F3F"/>
              </a:buClr>
              <a:buSzPts val="1200"/>
              <a:buFont typeface="Arial"/>
              <a:buChar char="•"/>
            </a:pPr>
            <a:r>
              <a:rPr lang="en-US" sz="1200" b="0" i="0" u="none" strike="noStrike">
                <a:solidFill>
                  <a:srgbClr val="3F3F3F"/>
                </a:solidFill>
                <a:latin typeface="Lato"/>
                <a:ea typeface="Lato"/>
                <a:cs typeface="Lato"/>
                <a:sym typeface="Lato"/>
              </a:rPr>
              <a:t>Do not make judgmental statements or place blame. </a:t>
            </a:r>
            <a:endParaRPr/>
          </a:p>
          <a:p>
            <a:pPr marL="0" lvl="0" indent="0" algn="l" rtl="0">
              <a:spcBef>
                <a:spcPts val="0"/>
              </a:spcBef>
              <a:spcAft>
                <a:spcPts val="0"/>
              </a:spcAft>
              <a:buNone/>
            </a:pPr>
            <a:endParaRPr/>
          </a:p>
        </p:txBody>
      </p:sp>
      <p:sp>
        <p:nvSpPr>
          <p:cNvPr id="174" name="Google Shape;174;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7000"/>
              </a:lnSpc>
              <a:spcBef>
                <a:spcPts val="0"/>
              </a:spcBef>
              <a:spcAft>
                <a:spcPts val="0"/>
              </a:spcAft>
              <a:buClr>
                <a:schemeClr val="dk1"/>
              </a:buClr>
              <a:buSzPts val="1200"/>
              <a:buFont typeface="Lato"/>
              <a:buNone/>
            </a:pPr>
            <a:r>
              <a:rPr lang="en-US" sz="1200" dirty="0">
                <a:latin typeface="Lato"/>
                <a:ea typeface="Lato"/>
                <a:cs typeface="Lato"/>
                <a:sym typeface="Lato"/>
              </a:rPr>
              <a:t>If child abuse or neglect is reasonably suspected or if a student shares information with a mandated reporter that leads you to believe that abuse or neglect has taken place, the report must be made. </a:t>
            </a:r>
            <a:endParaRPr dirty="0"/>
          </a:p>
          <a:p>
            <a:pPr marL="0" marR="0" lvl="0" indent="0" algn="l" rtl="0">
              <a:lnSpc>
                <a:spcPct val="107000"/>
              </a:lnSpc>
              <a:spcBef>
                <a:spcPts val="800"/>
              </a:spcBef>
              <a:spcAft>
                <a:spcPts val="0"/>
              </a:spcAft>
              <a:buClr>
                <a:schemeClr val="dk1"/>
              </a:buClr>
              <a:buSzPts val="1200"/>
              <a:buFont typeface="Calibri"/>
              <a:buNone/>
            </a:pPr>
            <a:endParaRPr sz="1200" dirty="0">
              <a:latin typeface="Lato"/>
              <a:ea typeface="Lato"/>
              <a:cs typeface="Lato"/>
              <a:sym typeface="Lato"/>
            </a:endParaRPr>
          </a:p>
          <a:p>
            <a:pPr marL="0" marR="0" lvl="0" indent="0" algn="l" rtl="0">
              <a:lnSpc>
                <a:spcPct val="107000"/>
              </a:lnSpc>
              <a:spcBef>
                <a:spcPts val="800"/>
              </a:spcBef>
              <a:spcAft>
                <a:spcPts val="0"/>
              </a:spcAft>
              <a:buNone/>
            </a:pPr>
            <a:r>
              <a:rPr lang="en-US" sz="1200" dirty="0">
                <a:latin typeface="Lato"/>
                <a:ea typeface="Lato"/>
                <a:cs typeface="Lato"/>
                <a:sym typeface="Lato"/>
              </a:rPr>
              <a:t>To make a report:</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Lato"/>
                <a:ea typeface="Lato"/>
                <a:cs typeface="Lato"/>
                <a:sym typeface="Lato"/>
              </a:rPr>
              <a:t>An employee must contact an appropriate Child Protective Agency (CPA), </a:t>
            </a:r>
            <a:r>
              <a:rPr lang="en-US" sz="1200" b="1" dirty="0">
                <a:latin typeface="Lato"/>
                <a:ea typeface="Lato"/>
                <a:cs typeface="Lato"/>
                <a:sym typeface="Lato"/>
              </a:rPr>
              <a:t>either local law enforcement</a:t>
            </a:r>
            <a:r>
              <a:rPr lang="en-US" sz="1200" dirty="0">
                <a:latin typeface="Lato"/>
                <a:ea typeface="Lato"/>
                <a:cs typeface="Lato"/>
                <a:sym typeface="Lato"/>
              </a:rPr>
              <a:t>, such as LAPD, Sheriff’s Department, or other City Police Departments </a:t>
            </a:r>
            <a:r>
              <a:rPr lang="en-US" sz="1200" b="1" dirty="0">
                <a:latin typeface="Lato"/>
                <a:ea typeface="Lato"/>
                <a:cs typeface="Lato"/>
                <a:sym typeface="Lato"/>
              </a:rPr>
              <a:t>or county child welfare agency known as Department of Children and Family Services (DCFS). </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b="1" dirty="0">
                <a:latin typeface="Lato"/>
                <a:ea typeface="Lato"/>
                <a:cs typeface="Lato"/>
                <a:sym typeface="Lato"/>
              </a:rPr>
              <a:t>Attachment C</a:t>
            </a:r>
            <a:r>
              <a:rPr lang="en-US" sz="1200" dirty="0">
                <a:latin typeface="Lato"/>
                <a:ea typeface="Lato"/>
                <a:cs typeface="Lato"/>
                <a:sym typeface="Lato"/>
              </a:rPr>
              <a:t> of the updated Child Abuse and Neglect Reporting Requirements bulletin lists the local law enforcement departments serving LAUSD schools. </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Lato"/>
                <a:ea typeface="Lato"/>
                <a:cs typeface="Lato"/>
                <a:sym typeface="Lato"/>
              </a:rPr>
              <a:t>Do not call both agencies-</a:t>
            </a:r>
            <a:r>
              <a:rPr lang="en-US" sz="1200" b="0" i="0" u="none" strike="noStrike" dirty="0">
                <a:solidFill>
                  <a:srgbClr val="3F3F3F"/>
                </a:solidFill>
                <a:latin typeface="Lato"/>
                <a:ea typeface="Lato"/>
                <a:cs typeface="Lato"/>
                <a:sym typeface="Lato"/>
              </a:rPr>
              <a:t>Suspected child abuse reports are made only to one Child </a:t>
            </a:r>
            <a:r>
              <a:rPr lang="en-US" sz="1200" dirty="0">
                <a:solidFill>
                  <a:srgbClr val="3F3F3F"/>
                </a:solidFill>
                <a:latin typeface="Lato"/>
                <a:ea typeface="Lato"/>
                <a:cs typeface="Lato"/>
                <a:sym typeface="Lato"/>
              </a:rPr>
              <a:t>P</a:t>
            </a:r>
            <a:r>
              <a:rPr lang="en-US" sz="1200" b="0" i="0" u="none" strike="noStrike" dirty="0">
                <a:solidFill>
                  <a:srgbClr val="3F3F3F"/>
                </a:solidFill>
                <a:latin typeface="Lato"/>
                <a:ea typeface="Lato"/>
                <a:cs typeface="Lato"/>
                <a:sym typeface="Lato"/>
              </a:rPr>
              <a:t>rotective </a:t>
            </a:r>
            <a:r>
              <a:rPr lang="en-US" sz="1200" dirty="0">
                <a:solidFill>
                  <a:srgbClr val="3F3F3F"/>
                </a:solidFill>
                <a:latin typeface="Lato"/>
                <a:ea typeface="Lato"/>
                <a:cs typeface="Lato"/>
                <a:sym typeface="Lato"/>
              </a:rPr>
              <a:t>A</a:t>
            </a:r>
            <a:r>
              <a:rPr lang="en-US" sz="1200" b="0" i="0" u="none" strike="noStrike" dirty="0">
                <a:solidFill>
                  <a:srgbClr val="3F3F3F"/>
                </a:solidFill>
                <a:latin typeface="Lato"/>
                <a:ea typeface="Lato"/>
                <a:cs typeface="Lato"/>
                <a:sym typeface="Lato"/>
              </a:rPr>
              <a:t>gency and generally, it is advisable that the report be made to local law enforcement if the suspected abuse involves an employee/volunteer.</a:t>
            </a:r>
            <a:endParaRPr sz="1200" dirty="0">
              <a:latin typeface="Lato"/>
              <a:ea typeface="Lato"/>
              <a:cs typeface="Lato"/>
              <a:sym typeface="Lato"/>
            </a:endParaRP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Lato"/>
                <a:ea typeface="Lato"/>
                <a:cs typeface="Lato"/>
                <a:sym typeface="Lato"/>
              </a:rPr>
              <a:t>The report should be made immediately or as soon as practically possible over the telephone.</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Lato"/>
                <a:ea typeface="Lato"/>
                <a:cs typeface="Lato"/>
                <a:sym typeface="Lato"/>
              </a:rPr>
              <a:t>It’s important to remember that a follow up submission of the written Suspected Child Abuse Report-(SCAR) is required after a report is made to the same agency. </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Lato"/>
                <a:ea typeface="Lato"/>
                <a:cs typeface="Lato"/>
                <a:sym typeface="Lato"/>
              </a:rPr>
              <a:t>You may complete this form electronically if submitting to DCFS. Written SCAR reports must be submitted by mail to the law enforcement agency. </a:t>
            </a:r>
            <a:endParaRPr dirty="0"/>
          </a:p>
          <a:p>
            <a:pPr marL="285750" marR="0" lvl="0" indent="-285750" algn="l" rtl="0">
              <a:lnSpc>
                <a:spcPct val="107000"/>
              </a:lnSpc>
              <a:spcBef>
                <a:spcPts val="800"/>
              </a:spcBef>
              <a:spcAft>
                <a:spcPts val="0"/>
              </a:spcAft>
              <a:buClr>
                <a:srgbClr val="000000"/>
              </a:buClr>
              <a:buSzPts val="1800"/>
              <a:buFont typeface="Arial"/>
              <a:buChar char="•"/>
            </a:pPr>
            <a:r>
              <a:rPr lang="en-US" sz="1800" dirty="0">
                <a:solidFill>
                  <a:srgbClr val="000000"/>
                </a:solidFill>
                <a:latin typeface="Times New Roman"/>
                <a:ea typeface="Times New Roman"/>
                <a:cs typeface="Times New Roman"/>
                <a:sym typeface="Times New Roman"/>
              </a:rPr>
              <a:t>If the employee has a </a:t>
            </a:r>
            <a:r>
              <a:rPr lang="en-US" sz="1800" b="1" u="sng" dirty="0">
                <a:solidFill>
                  <a:srgbClr val="000000"/>
                </a:solidFill>
                <a:latin typeface="Times New Roman"/>
                <a:ea typeface="Times New Roman"/>
                <a:cs typeface="Times New Roman"/>
                <a:sym typeface="Times New Roman"/>
              </a:rPr>
              <a:t>non-emergent (non-urgent)</a:t>
            </a:r>
            <a:r>
              <a:rPr lang="en-US" sz="1800" b="1" dirty="0">
                <a:solidFill>
                  <a:srgbClr val="000000"/>
                </a:solidFill>
                <a:latin typeface="Times New Roman"/>
                <a:ea typeface="Times New Roman"/>
                <a:cs typeface="Times New Roman"/>
                <a:sym typeface="Times New Roman"/>
              </a:rPr>
              <a:t> SCAR </a:t>
            </a:r>
            <a:r>
              <a:rPr lang="en-US" sz="1800" dirty="0">
                <a:solidFill>
                  <a:srgbClr val="000000"/>
                </a:solidFill>
                <a:latin typeface="Times New Roman"/>
                <a:ea typeface="Times New Roman"/>
                <a:cs typeface="Times New Roman"/>
                <a:sym typeface="Times New Roman"/>
              </a:rPr>
              <a:t>to make (e.g., non-life threatening and non-emergency), the employee has an option to report to DCFS by using the </a:t>
            </a:r>
            <a:r>
              <a:rPr lang="en-US" sz="1800" b="1" dirty="0">
                <a:solidFill>
                  <a:srgbClr val="000000"/>
                </a:solidFill>
                <a:latin typeface="Times New Roman"/>
                <a:ea typeface="Times New Roman"/>
                <a:cs typeface="Times New Roman"/>
                <a:sym typeface="Times New Roman"/>
              </a:rPr>
              <a:t>one-step online “Child Abuse Reporting Electronic System” (CARES) offered by DCFS: </a:t>
            </a:r>
            <a:r>
              <a:rPr lang="en-US" sz="1800" b="1" u="sng" dirty="0">
                <a:solidFill>
                  <a:srgbClr val="000000"/>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reportchildabusela.org</a:t>
            </a:r>
            <a:endParaRPr sz="1200" b="1" dirty="0">
              <a:latin typeface="Lato"/>
              <a:ea typeface="Lato"/>
              <a:cs typeface="Lato"/>
              <a:sym typeface="Lato"/>
            </a:endParaRPr>
          </a:p>
          <a:p>
            <a:pPr marL="0" marR="0" lvl="0" indent="0" algn="l" rtl="0">
              <a:lnSpc>
                <a:spcPct val="107000"/>
              </a:lnSpc>
              <a:spcBef>
                <a:spcPts val="800"/>
              </a:spcBef>
              <a:spcAft>
                <a:spcPts val="0"/>
              </a:spcAft>
              <a:buClr>
                <a:schemeClr val="dk1"/>
              </a:buClr>
              <a:buSzPts val="1200"/>
              <a:buFont typeface="Arial"/>
              <a:buNone/>
            </a:pPr>
            <a:endParaRPr sz="1200" dirty="0">
              <a:latin typeface="Lato"/>
              <a:ea typeface="Lato"/>
              <a:cs typeface="Lato"/>
              <a:sym typeface="Lato"/>
            </a:endParaRPr>
          </a:p>
          <a:p>
            <a:pPr marL="171450" marR="0" lvl="0" indent="-171450" algn="l" rtl="0">
              <a:lnSpc>
                <a:spcPct val="100000"/>
              </a:lnSpc>
              <a:spcBef>
                <a:spcPts val="800"/>
              </a:spcBef>
              <a:spcAft>
                <a:spcPts val="0"/>
              </a:spcAft>
              <a:buClr>
                <a:schemeClr val="dk1"/>
              </a:buClr>
              <a:buSzPts val="1200"/>
              <a:buFont typeface="Arial"/>
              <a:buChar char="•"/>
            </a:pPr>
            <a:r>
              <a:rPr lang="en-US" sz="1200" dirty="0">
                <a:latin typeface="Lato"/>
                <a:ea typeface="Lato"/>
                <a:cs typeface="Lato"/>
                <a:sym typeface="Lato"/>
              </a:rPr>
              <a:t>  The legal obligation to file a suspected child abuse and neglect report is not satisfied by making a report of the incident to a supervisor or to the school.</a:t>
            </a:r>
            <a:endParaRPr dirty="0"/>
          </a:p>
          <a:p>
            <a:pPr marL="0" lvl="0" indent="0" algn="l" rtl="0">
              <a:spcBef>
                <a:spcPts val="0"/>
              </a:spcBef>
              <a:spcAft>
                <a:spcPts val="0"/>
              </a:spcAft>
              <a:buNone/>
            </a:pPr>
            <a:endParaRPr dirty="0"/>
          </a:p>
        </p:txBody>
      </p:sp>
      <p:sp>
        <p:nvSpPr>
          <p:cNvPr id="185" name="Google Shape;185;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0"/>
          <p:cNvSpPr>
            <a:spLocks noGrp="1"/>
          </p:cNvSpPr>
          <p:nvPr>
            <p:ph type="pic" idx="2"/>
          </p:nvPr>
        </p:nvSpPr>
        <p:spPr>
          <a:xfrm>
            <a:off x="5183188" y="987425"/>
            <a:ext cx="6172200" cy="4873625"/>
          </a:xfrm>
          <a:prstGeom prst="rect">
            <a:avLst/>
          </a:prstGeom>
          <a:noFill/>
          <a:ln>
            <a:noFill/>
          </a:ln>
        </p:spPr>
      </p:sp>
      <p:sp>
        <p:nvSpPr>
          <p:cNvPr id="68" name="Google Shape;68;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rot="10800000">
            <a:off x="-1" y="0"/>
            <a:ext cx="12191999" cy="6858000"/>
          </a:xfrm>
          <a:prstGeom prst="rect">
            <a:avLst/>
          </a:prstGeom>
          <a:gradFill>
            <a:gsLst>
              <a:gs pos="0">
                <a:srgbClr val="1F3864"/>
              </a:gs>
              <a:gs pos="100000">
                <a:srgbClr val="000000"/>
              </a:gs>
            </a:gsLst>
            <a:lin ang="9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rot="-7611409">
            <a:off x="7897613" y="684022"/>
            <a:ext cx="5330585" cy="5218721"/>
          </a:xfrm>
          <a:custGeom>
            <a:avLst/>
            <a:gdLst/>
            <a:ahLst/>
            <a:cxnLst/>
            <a:rect l="l" t="t" r="r" b="b"/>
            <a:pathLst>
              <a:path w="5330585" h="5218721" extrusionOk="0">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0">
                <a:srgbClr val="000000">
                  <a:alpha val="40784"/>
                </a:srgbClr>
              </a:gs>
              <a:gs pos="16000">
                <a:srgbClr val="000000">
                  <a:alpha val="40784"/>
                </a:srgbClr>
              </a:gs>
              <a:gs pos="85000">
                <a:srgbClr val="4472C4">
                  <a:alpha val="24705"/>
                </a:srgbClr>
              </a:gs>
              <a:gs pos="100000">
                <a:srgbClr val="4472C4">
                  <a:alpha val="24705"/>
                </a:srgbClr>
              </a:gs>
            </a:gsLst>
            <a:lin ang="14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1"/>
          <p:cNvSpPr/>
          <p:nvPr/>
        </p:nvSpPr>
        <p:spPr>
          <a:xfrm rot="10800000" flipH="1">
            <a:off x="0" y="0"/>
            <a:ext cx="12165981" cy="4480890"/>
          </a:xfrm>
          <a:prstGeom prst="rect">
            <a:avLst/>
          </a:prstGeom>
          <a:gradFill>
            <a:gsLst>
              <a:gs pos="0">
                <a:srgbClr val="2F5496">
                  <a:alpha val="49803"/>
                </a:srgbClr>
              </a:gs>
              <a:gs pos="99000">
                <a:srgbClr val="000000">
                  <a:alpha val="33725"/>
                </a:srgbClr>
              </a:gs>
              <a:gs pos="100000">
                <a:srgbClr val="000000">
                  <a:alpha val="33725"/>
                </a:srgbClr>
              </a:gs>
            </a:gsLst>
            <a:lin ang="15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1"/>
          <p:cNvSpPr/>
          <p:nvPr/>
        </p:nvSpPr>
        <p:spPr>
          <a:xfrm rot="10800000">
            <a:off x="12622" y="-2"/>
            <a:ext cx="12179371" cy="6400796"/>
          </a:xfrm>
          <a:prstGeom prst="rect">
            <a:avLst/>
          </a:prstGeom>
          <a:gradFill>
            <a:gsLst>
              <a:gs pos="0">
                <a:srgbClr val="2F5496">
                  <a:alpha val="0"/>
                </a:srgbClr>
              </a:gs>
              <a:gs pos="45000">
                <a:srgbClr val="2F5496">
                  <a:alpha val="0"/>
                </a:srgbClr>
              </a:gs>
              <a:gs pos="99000">
                <a:srgbClr val="000000">
                  <a:alpha val="67843"/>
                </a:srgbClr>
              </a:gs>
              <a:gs pos="100000">
                <a:srgbClr val="000000">
                  <a:alpha val="67843"/>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
          <p:cNvSpPr txBox="1">
            <a:spLocks noGrp="1"/>
          </p:cNvSpPr>
          <p:nvPr>
            <p:ph type="ctrTitle"/>
          </p:nvPr>
        </p:nvSpPr>
        <p:spPr>
          <a:xfrm>
            <a:off x="3358373" y="2907318"/>
            <a:ext cx="9836332" cy="347143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FFFFF"/>
              </a:buClr>
              <a:buSzPts val="5200"/>
              <a:buFont typeface="Poppins SemiBold"/>
              <a:buNone/>
            </a:pPr>
            <a:r>
              <a:rPr lang="en-US" sz="5200">
                <a:solidFill>
                  <a:srgbClr val="FFFFFF"/>
                </a:solidFill>
                <a:latin typeface="Poppins SemiBold"/>
                <a:ea typeface="Poppins SemiBold"/>
                <a:cs typeface="Poppins SemiBold"/>
                <a:sym typeface="Poppins SemiBold"/>
              </a:rPr>
              <a:t>Breaking the Silence</a:t>
            </a:r>
            <a:br>
              <a:rPr lang="en-US" sz="5200">
                <a:latin typeface="Poppins SemiBold"/>
                <a:ea typeface="Poppins SemiBold"/>
                <a:cs typeface="Poppins SemiBold"/>
                <a:sym typeface="Poppins SemiBold"/>
              </a:rPr>
            </a:br>
            <a:r>
              <a:rPr lang="en-US" sz="5200">
                <a:solidFill>
                  <a:srgbClr val="FFFFFF"/>
                </a:solidFill>
                <a:latin typeface="Poppins SemiBold"/>
                <a:ea typeface="Poppins SemiBold"/>
                <a:cs typeface="Poppins SemiBold"/>
                <a:sym typeface="Poppins SemiBold"/>
              </a:rPr>
              <a:t>Child Abuse and Neglect Awareness Training </a:t>
            </a:r>
            <a:br>
              <a:rPr lang="en-US" sz="4800">
                <a:latin typeface="Poppins SemiBold"/>
                <a:ea typeface="Poppins SemiBold"/>
                <a:cs typeface="Poppins SemiBold"/>
                <a:sym typeface="Poppins SemiBold"/>
              </a:rPr>
            </a:br>
            <a:r>
              <a:rPr lang="en-US" sz="4000">
                <a:solidFill>
                  <a:srgbClr val="FFFFFF"/>
                </a:solidFill>
                <a:latin typeface="Poppins SemiBold"/>
                <a:ea typeface="Poppins SemiBold"/>
                <a:cs typeface="Poppins SemiBold"/>
                <a:sym typeface="Poppins SemiBold"/>
              </a:rPr>
              <a:t>For Employees </a:t>
            </a:r>
            <a:br>
              <a:rPr lang="en-US" sz="4000">
                <a:latin typeface="Poppins SemiBold"/>
                <a:ea typeface="Poppins SemiBold"/>
                <a:cs typeface="Poppins SemiBold"/>
                <a:sym typeface="Poppins SemiBold"/>
              </a:rPr>
            </a:br>
            <a:endParaRPr sz="4000">
              <a:solidFill>
                <a:srgbClr val="FFFFFF"/>
              </a:solidFill>
              <a:latin typeface="Poppins SemiBold"/>
              <a:ea typeface="Poppins SemiBold"/>
              <a:cs typeface="Poppins SemiBold"/>
              <a:sym typeface="Poppins SemiBold"/>
            </a:endParaRPr>
          </a:p>
        </p:txBody>
      </p:sp>
      <p:sp>
        <p:nvSpPr>
          <p:cNvPr id="95" name="Google Shape;95;p1"/>
          <p:cNvSpPr/>
          <p:nvPr/>
        </p:nvSpPr>
        <p:spPr>
          <a:xfrm>
            <a:off x="432461" y="0"/>
            <a:ext cx="3214360" cy="6858000"/>
          </a:xfrm>
          <a:prstGeom prst="rect">
            <a:avLst/>
          </a:prstGeom>
          <a:gradFill>
            <a:gsLst>
              <a:gs pos="0">
                <a:srgbClr val="000000">
                  <a:alpha val="40784"/>
                </a:srgbClr>
              </a:gs>
              <a:gs pos="86000">
                <a:srgbClr val="4472C4">
                  <a:alpha val="2745"/>
                </a:srgbClr>
              </a:gs>
              <a:gs pos="100000">
                <a:srgbClr val="4472C4">
                  <a:alpha val="2745"/>
                </a:srgbClr>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Picture 2" descr="Logo&#10;&#10;Description automatically generated">
            <a:extLst>
              <a:ext uri="{FF2B5EF4-FFF2-40B4-BE49-F238E27FC236}">
                <a16:creationId xmlns:a16="http://schemas.microsoft.com/office/drawing/2014/main" id="{F6D32D47-0B0F-A8E7-00A3-95DA7F525314}"/>
              </a:ext>
            </a:extLst>
          </p:cNvPr>
          <p:cNvPicPr>
            <a:picLocks noChangeAspect="1"/>
          </p:cNvPicPr>
          <p:nvPr/>
        </p:nvPicPr>
        <p:blipFill>
          <a:blip r:embed="rId3"/>
          <a:stretch>
            <a:fillRect/>
          </a:stretch>
        </p:blipFill>
        <p:spPr>
          <a:xfrm>
            <a:off x="434503" y="370597"/>
            <a:ext cx="5097290" cy="15051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p10"/>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10"/>
          <p:cNvPicPr preferRelativeResize="0"/>
          <p:nvPr/>
        </p:nvPicPr>
        <p:blipFill rotWithShape="1">
          <a:blip r:embed="rId3">
            <a:alphaModFix/>
          </a:blip>
          <a:srcRect/>
          <a:stretch/>
        </p:blipFill>
        <p:spPr>
          <a:xfrm rot="5400000">
            <a:off x="2684274" y="-4610867"/>
            <a:ext cx="7223503" cy="16095236"/>
          </a:xfrm>
          <a:prstGeom prst="rect">
            <a:avLst/>
          </a:prstGeom>
          <a:noFill/>
          <a:ln>
            <a:noFill/>
          </a:ln>
        </p:spPr>
      </p:pic>
      <p:sp>
        <p:nvSpPr>
          <p:cNvPr id="202" name="Google Shape;202;p10"/>
          <p:cNvSpPr txBox="1">
            <a:spLocks noGrp="1"/>
          </p:cNvSpPr>
          <p:nvPr>
            <p:ph type="title"/>
          </p:nvPr>
        </p:nvSpPr>
        <p:spPr>
          <a:xfrm>
            <a:off x="336406" y="488776"/>
            <a:ext cx="11427388" cy="15504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4200"/>
              <a:buFont typeface="Poppins Medium"/>
              <a:buNone/>
            </a:pPr>
            <a:r>
              <a:rPr lang="en-US" sz="4200" i="1">
                <a:solidFill>
                  <a:srgbClr val="595959"/>
                </a:solidFill>
                <a:latin typeface="Poppins Medium"/>
                <a:ea typeface="Poppins Medium"/>
                <a:cs typeface="Poppins Medium"/>
                <a:sym typeface="Poppins Medium"/>
              </a:rPr>
              <a:t>If you have a non-urgent report to make:</a:t>
            </a:r>
            <a:br>
              <a:rPr lang="en-US" sz="4200" i="0">
                <a:solidFill>
                  <a:srgbClr val="595959"/>
                </a:solidFill>
                <a:latin typeface="Poppins Medium"/>
                <a:ea typeface="Poppins Medium"/>
                <a:cs typeface="Poppins Medium"/>
                <a:sym typeface="Poppins Medium"/>
              </a:rPr>
            </a:br>
            <a:endParaRPr sz="4200">
              <a:solidFill>
                <a:srgbClr val="595959"/>
              </a:solidFill>
              <a:latin typeface="Poppins Medium"/>
              <a:ea typeface="Poppins Medium"/>
              <a:cs typeface="Poppins Medium"/>
              <a:sym typeface="Poppins Medium"/>
            </a:endParaRPr>
          </a:p>
        </p:txBody>
      </p:sp>
      <p:pic>
        <p:nvPicPr>
          <p:cNvPr id="203" name="Google Shape;203;p10"/>
          <p:cNvPicPr preferRelativeResize="0"/>
          <p:nvPr/>
        </p:nvPicPr>
        <p:blipFill rotWithShape="1">
          <a:blip r:embed="rId4">
            <a:alphaModFix/>
          </a:blip>
          <a:srcRect l="438" t="-113" r="-437" b="675"/>
          <a:stretch/>
        </p:blipFill>
        <p:spPr>
          <a:xfrm>
            <a:off x="3254915" y="1461024"/>
            <a:ext cx="8275944" cy="4628958"/>
          </a:xfrm>
          <a:prstGeom prst="rect">
            <a:avLst/>
          </a:prstGeom>
          <a:noFill/>
          <a:ln w="28575" cap="flat" cmpd="sng">
            <a:solidFill>
              <a:srgbClr val="3A3838"/>
            </a:solidFill>
            <a:prstDash val="solid"/>
            <a:round/>
            <a:headEnd type="none" w="sm" len="sm"/>
            <a:tailEnd type="none" w="sm" len="sm"/>
          </a:ln>
        </p:spPr>
      </p:pic>
      <p:sp>
        <p:nvSpPr>
          <p:cNvPr id="204" name="Google Shape;204;p10"/>
          <p:cNvSpPr/>
          <p:nvPr/>
        </p:nvSpPr>
        <p:spPr>
          <a:xfrm>
            <a:off x="0" y="685797"/>
            <a:ext cx="118872" cy="155045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10"/>
          <p:cNvSpPr/>
          <p:nvPr/>
        </p:nvSpPr>
        <p:spPr>
          <a:xfrm>
            <a:off x="12073128" y="6172201"/>
            <a:ext cx="118872" cy="685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10"/>
          <p:cNvSpPr/>
          <p:nvPr/>
        </p:nvSpPr>
        <p:spPr>
          <a:xfrm>
            <a:off x="4782613" y="3732144"/>
            <a:ext cx="2210734" cy="792221"/>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10"/>
          <p:cNvSpPr txBox="1"/>
          <p:nvPr/>
        </p:nvSpPr>
        <p:spPr>
          <a:xfrm>
            <a:off x="398287" y="2377927"/>
            <a:ext cx="2856628" cy="27084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b="0" i="0">
                <a:solidFill>
                  <a:srgbClr val="595959"/>
                </a:solidFill>
                <a:latin typeface="Poppins"/>
                <a:ea typeface="Poppins"/>
                <a:cs typeface="Poppins"/>
                <a:sym typeface="Poppins"/>
              </a:rPr>
              <a:t>Child Abuse Reporting Electronic System (CARES)</a:t>
            </a:r>
            <a:endParaRPr sz="3400">
              <a:solidFill>
                <a:srgbClr val="595959"/>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213" name="Google Shape;213;p11"/>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11"/>
          <p:cNvSpPr txBox="1">
            <a:spLocks noGrp="1"/>
          </p:cNvSpPr>
          <p:nvPr>
            <p:ph type="title"/>
          </p:nvPr>
        </p:nvSpPr>
        <p:spPr>
          <a:xfrm>
            <a:off x="1682155" y="558165"/>
            <a:ext cx="10340409" cy="7511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600"/>
              <a:buFont typeface="Poppins Medium"/>
              <a:buNone/>
            </a:pPr>
            <a:r>
              <a:rPr lang="en-US" sz="3600">
                <a:solidFill>
                  <a:srgbClr val="595959"/>
                </a:solidFill>
                <a:latin typeface="Poppins Medium"/>
                <a:ea typeface="Poppins Medium"/>
                <a:cs typeface="Poppins Medium"/>
                <a:sym typeface="Poppins Medium"/>
              </a:rPr>
              <a:t>Suspected Child Abuse Report Form (SCAR)</a:t>
            </a:r>
            <a:br>
              <a:rPr lang="en-US" sz="4000">
                <a:solidFill>
                  <a:srgbClr val="595959"/>
                </a:solidFill>
                <a:latin typeface="Poppins Medium"/>
                <a:ea typeface="Poppins Medium"/>
                <a:cs typeface="Poppins Medium"/>
                <a:sym typeface="Poppins Medium"/>
              </a:rPr>
            </a:br>
            <a:endParaRPr sz="4000">
              <a:latin typeface="Poppins Medium"/>
              <a:ea typeface="Poppins Medium"/>
              <a:cs typeface="Poppins Medium"/>
              <a:sym typeface="Poppins Medium"/>
            </a:endParaRPr>
          </a:p>
        </p:txBody>
      </p:sp>
      <p:pic>
        <p:nvPicPr>
          <p:cNvPr id="215" name="Google Shape;215;p11" descr="Table&#10;&#10;Description automatically generated"/>
          <p:cNvPicPr preferRelativeResize="0"/>
          <p:nvPr/>
        </p:nvPicPr>
        <p:blipFill rotWithShape="1">
          <a:blip r:embed="rId3">
            <a:alphaModFix/>
          </a:blip>
          <a:srcRect t="-259" r="3" b="5234"/>
          <a:stretch/>
        </p:blipFill>
        <p:spPr>
          <a:xfrm>
            <a:off x="1682156" y="1206409"/>
            <a:ext cx="4216907" cy="5462498"/>
          </a:xfrm>
          <a:prstGeom prst="rect">
            <a:avLst/>
          </a:prstGeom>
          <a:noFill/>
          <a:ln w="9525" cap="flat" cmpd="sng">
            <a:solidFill>
              <a:srgbClr val="2B3A5B"/>
            </a:solidFill>
            <a:prstDash val="solid"/>
            <a:round/>
            <a:headEnd type="none" w="sm" len="sm"/>
            <a:tailEnd type="none" w="sm" len="sm"/>
          </a:ln>
        </p:spPr>
      </p:pic>
      <p:sp>
        <p:nvSpPr>
          <p:cNvPr id="216" name="Google Shape;216;p11"/>
          <p:cNvSpPr/>
          <p:nvPr/>
        </p:nvSpPr>
        <p:spPr>
          <a:xfrm>
            <a:off x="0" y="1"/>
            <a:ext cx="1239780" cy="6858000"/>
          </a:xfrm>
          <a:prstGeom prst="rect">
            <a:avLst/>
          </a:prstGeom>
          <a:gradFill>
            <a:gsLst>
              <a:gs pos="0">
                <a:srgbClr val="162E5A"/>
              </a:gs>
              <a:gs pos="50000">
                <a:srgbClr val="204483"/>
              </a:gs>
              <a:gs pos="100000">
                <a:srgbClr val="27519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11"/>
          <p:cNvSpPr txBox="1"/>
          <p:nvPr/>
        </p:nvSpPr>
        <p:spPr>
          <a:xfrm>
            <a:off x="6163155" y="1309344"/>
            <a:ext cx="5761704" cy="44935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Poppins"/>
              <a:buNone/>
            </a:pPr>
            <a:r>
              <a:rPr lang="en-US" sz="2200">
                <a:solidFill>
                  <a:srgbClr val="595959"/>
                </a:solidFill>
                <a:latin typeface="Poppins"/>
                <a:ea typeface="Poppins"/>
                <a:cs typeface="Poppins"/>
                <a:sym typeface="Poppins"/>
              </a:rPr>
              <a:t>When making a Suspected Child Abuse Report (SCAR), be prepared to provide the following information: </a:t>
            </a:r>
            <a:endParaRPr/>
          </a:p>
          <a:p>
            <a:pPr marL="0" marR="0" lvl="0" indent="0" algn="l" rtl="0">
              <a:lnSpc>
                <a:spcPct val="100000"/>
              </a:lnSpc>
              <a:spcBef>
                <a:spcPts val="0"/>
              </a:spcBef>
              <a:spcAft>
                <a:spcPts val="0"/>
              </a:spcAft>
              <a:buClr>
                <a:schemeClr val="dk1"/>
              </a:buClr>
              <a:buSzPts val="1200"/>
              <a:buFont typeface="Calibri"/>
              <a:buNone/>
            </a:pPr>
            <a:endParaRPr sz="2200">
              <a:solidFill>
                <a:srgbClr val="595959"/>
              </a:solidFill>
              <a:latin typeface="Poppins"/>
              <a:ea typeface="Poppins"/>
              <a:cs typeface="Poppins"/>
              <a:sym typeface="Poppins"/>
            </a:endParaRPr>
          </a:p>
          <a:p>
            <a:pPr marL="342900" marR="0" lvl="0" indent="-342900" algn="l" rtl="0">
              <a:lnSpc>
                <a:spcPct val="100000"/>
              </a:lnSpc>
              <a:spcBef>
                <a:spcPts val="0"/>
              </a:spcBef>
              <a:spcAft>
                <a:spcPts val="0"/>
              </a:spcAft>
              <a:buClr>
                <a:schemeClr val="dk1"/>
              </a:buClr>
              <a:buSzPts val="1200"/>
              <a:buFont typeface="Noto Sans Symbols"/>
              <a:buChar char="❑"/>
            </a:pPr>
            <a:r>
              <a:rPr lang="en-US" sz="2200">
                <a:solidFill>
                  <a:srgbClr val="595959"/>
                </a:solidFill>
                <a:latin typeface="Poppins"/>
                <a:ea typeface="Poppins"/>
                <a:cs typeface="Poppins"/>
                <a:sym typeface="Poppins"/>
              </a:rPr>
              <a:t>Child’s name/DOB</a:t>
            </a:r>
            <a:endParaRPr/>
          </a:p>
          <a:p>
            <a:pPr marL="342900" marR="0" lvl="0" indent="-342900" algn="l" rtl="0">
              <a:lnSpc>
                <a:spcPct val="100000"/>
              </a:lnSpc>
              <a:spcBef>
                <a:spcPts val="0"/>
              </a:spcBef>
              <a:spcAft>
                <a:spcPts val="0"/>
              </a:spcAft>
              <a:buClr>
                <a:schemeClr val="dk1"/>
              </a:buClr>
              <a:buSzPts val="1200"/>
              <a:buFont typeface="Noto Sans Symbols"/>
              <a:buChar char="❑"/>
            </a:pPr>
            <a:r>
              <a:rPr lang="en-US" sz="2200">
                <a:solidFill>
                  <a:srgbClr val="595959"/>
                </a:solidFill>
                <a:latin typeface="Poppins"/>
                <a:ea typeface="Poppins"/>
                <a:cs typeface="Poppins"/>
                <a:sym typeface="Poppins"/>
              </a:rPr>
              <a:t>Home address </a:t>
            </a:r>
            <a:endParaRPr/>
          </a:p>
          <a:p>
            <a:pPr marL="342900" marR="0" lvl="0" indent="-342900" algn="l" rtl="0">
              <a:lnSpc>
                <a:spcPct val="100000"/>
              </a:lnSpc>
              <a:spcBef>
                <a:spcPts val="0"/>
              </a:spcBef>
              <a:spcAft>
                <a:spcPts val="0"/>
              </a:spcAft>
              <a:buClr>
                <a:schemeClr val="dk1"/>
              </a:buClr>
              <a:buSzPts val="1200"/>
              <a:buFont typeface="Noto Sans Symbols"/>
              <a:buChar char="❑"/>
            </a:pPr>
            <a:r>
              <a:rPr lang="en-US" sz="2200">
                <a:solidFill>
                  <a:srgbClr val="595959"/>
                </a:solidFill>
                <a:latin typeface="Poppins"/>
                <a:ea typeface="Poppins"/>
                <a:cs typeface="Poppins"/>
                <a:sym typeface="Poppins"/>
              </a:rPr>
              <a:t>Parent/caregiver information </a:t>
            </a:r>
            <a:endParaRPr/>
          </a:p>
          <a:p>
            <a:pPr marL="342900" marR="0" lvl="0" indent="-342900" algn="l" rtl="0">
              <a:lnSpc>
                <a:spcPct val="100000"/>
              </a:lnSpc>
              <a:spcBef>
                <a:spcPts val="0"/>
              </a:spcBef>
              <a:spcAft>
                <a:spcPts val="0"/>
              </a:spcAft>
              <a:buClr>
                <a:schemeClr val="dk1"/>
              </a:buClr>
              <a:buSzPts val="1200"/>
              <a:buFont typeface="Noto Sans Symbols"/>
              <a:buChar char="❑"/>
            </a:pPr>
            <a:r>
              <a:rPr lang="en-US" sz="2200">
                <a:solidFill>
                  <a:srgbClr val="595959"/>
                </a:solidFill>
                <a:latin typeface="Poppins"/>
                <a:ea typeface="Poppins"/>
                <a:cs typeface="Poppins"/>
                <a:sym typeface="Poppins"/>
              </a:rPr>
              <a:t>Sibling information (if known) </a:t>
            </a:r>
            <a:endParaRPr/>
          </a:p>
          <a:p>
            <a:pPr marL="342900" marR="0" lvl="0" indent="-342900" algn="l" rtl="0">
              <a:lnSpc>
                <a:spcPct val="100000"/>
              </a:lnSpc>
              <a:spcBef>
                <a:spcPts val="0"/>
              </a:spcBef>
              <a:spcAft>
                <a:spcPts val="0"/>
              </a:spcAft>
              <a:buClr>
                <a:schemeClr val="dk1"/>
              </a:buClr>
              <a:buSzPts val="1200"/>
              <a:buFont typeface="Noto Sans Symbols"/>
              <a:buChar char="❑"/>
            </a:pPr>
            <a:r>
              <a:rPr lang="en-US" sz="2200">
                <a:solidFill>
                  <a:srgbClr val="595959"/>
                </a:solidFill>
                <a:latin typeface="Poppins"/>
                <a:ea typeface="Poppins"/>
                <a:cs typeface="Poppins"/>
                <a:sym typeface="Poppins"/>
              </a:rPr>
              <a:t>Location of child</a:t>
            </a:r>
            <a:endParaRPr/>
          </a:p>
          <a:p>
            <a:pPr marL="342900" marR="0" lvl="0" indent="-342900" algn="l" rtl="0">
              <a:lnSpc>
                <a:spcPct val="100000"/>
              </a:lnSpc>
              <a:spcBef>
                <a:spcPts val="0"/>
              </a:spcBef>
              <a:spcAft>
                <a:spcPts val="0"/>
              </a:spcAft>
              <a:buClr>
                <a:schemeClr val="dk1"/>
              </a:buClr>
              <a:buSzPts val="1200"/>
              <a:buFont typeface="Noto Sans Symbols"/>
              <a:buChar char="❑"/>
            </a:pPr>
            <a:r>
              <a:rPr lang="en-US" sz="2200">
                <a:solidFill>
                  <a:srgbClr val="595959"/>
                </a:solidFill>
                <a:latin typeface="Poppins"/>
                <a:ea typeface="Poppins"/>
                <a:cs typeface="Poppins"/>
                <a:sym typeface="Poppins"/>
              </a:rPr>
              <a:t>What happened </a:t>
            </a:r>
            <a:endParaRPr/>
          </a:p>
          <a:p>
            <a:pPr marL="342900" marR="0" lvl="0" indent="-342900" algn="l" rtl="0">
              <a:lnSpc>
                <a:spcPct val="100000"/>
              </a:lnSpc>
              <a:spcBef>
                <a:spcPts val="0"/>
              </a:spcBef>
              <a:spcAft>
                <a:spcPts val="0"/>
              </a:spcAft>
              <a:buClr>
                <a:schemeClr val="dk1"/>
              </a:buClr>
              <a:buSzPts val="1200"/>
              <a:buFont typeface="Noto Sans Symbols"/>
              <a:buChar char="❑"/>
            </a:pPr>
            <a:r>
              <a:rPr lang="en-US" sz="2200">
                <a:solidFill>
                  <a:srgbClr val="595959"/>
                </a:solidFill>
                <a:latin typeface="Poppins"/>
                <a:ea typeface="Poppins"/>
                <a:cs typeface="Poppins"/>
                <a:sym typeface="Poppins"/>
              </a:rPr>
              <a:t>Why abuse/neglect is suspected</a:t>
            </a:r>
            <a:endParaRPr/>
          </a:p>
          <a:p>
            <a:pPr marL="342900" marR="0" lvl="0" indent="-342900" algn="l" rtl="0">
              <a:lnSpc>
                <a:spcPct val="100000"/>
              </a:lnSpc>
              <a:spcBef>
                <a:spcPts val="0"/>
              </a:spcBef>
              <a:spcAft>
                <a:spcPts val="0"/>
              </a:spcAft>
              <a:buClr>
                <a:schemeClr val="dk1"/>
              </a:buClr>
              <a:buSzPts val="1200"/>
              <a:buFont typeface="Noto Sans Symbols"/>
              <a:buChar char="❑"/>
            </a:pPr>
            <a:r>
              <a:rPr lang="en-US" sz="2200">
                <a:solidFill>
                  <a:srgbClr val="595959"/>
                </a:solidFill>
                <a:latin typeface="Poppins"/>
                <a:ea typeface="Poppins"/>
                <a:cs typeface="Poppins"/>
                <a:sym typeface="Poppins"/>
              </a:rPr>
              <a:t>When and where the incident occurred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Google Shape;223;p12"/>
          <p:cNvSpPr/>
          <p:nvPr/>
        </p:nvSpPr>
        <p:spPr>
          <a:xfrm>
            <a:off x="0" y="2"/>
            <a:ext cx="12192000" cy="6857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12"/>
          <p:cNvSpPr txBox="1">
            <a:spLocks noGrp="1"/>
          </p:cNvSpPr>
          <p:nvPr>
            <p:ph type="title"/>
          </p:nvPr>
        </p:nvSpPr>
        <p:spPr>
          <a:xfrm>
            <a:off x="899430" y="-211635"/>
            <a:ext cx="5427525" cy="166799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Poppins Medium"/>
              <a:buNone/>
            </a:pPr>
            <a:r>
              <a:rPr lang="en-US">
                <a:latin typeface="Poppins Medium"/>
                <a:ea typeface="Poppins Medium"/>
                <a:cs typeface="Poppins Medium"/>
                <a:sym typeface="Poppins Medium"/>
              </a:rPr>
              <a:t>Legal Protections</a:t>
            </a:r>
            <a:endParaRPr/>
          </a:p>
        </p:txBody>
      </p:sp>
      <p:sp>
        <p:nvSpPr>
          <p:cNvPr id="225" name="Google Shape;225;p12"/>
          <p:cNvSpPr txBox="1"/>
          <p:nvPr/>
        </p:nvSpPr>
        <p:spPr>
          <a:xfrm>
            <a:off x="899430" y="1667999"/>
            <a:ext cx="7637791" cy="4264413"/>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2600">
                <a:solidFill>
                  <a:schemeClr val="dk1"/>
                </a:solidFill>
                <a:latin typeface="Poppins"/>
                <a:ea typeface="Poppins"/>
                <a:cs typeface="Poppins"/>
                <a:sym typeface="Poppins"/>
              </a:rPr>
              <a:t>California provides civil and criminal immunity from prosecution for persons who make a report of suspected child abuse or neglect in good faith.</a:t>
            </a:r>
            <a:endParaRPr sz="1800">
              <a:solidFill>
                <a:schemeClr val="dk1"/>
              </a:solidFill>
              <a:latin typeface="Poppins"/>
              <a:ea typeface="Poppins"/>
              <a:cs typeface="Poppins"/>
              <a:sym typeface="Poppins"/>
            </a:endParaRPr>
          </a:p>
          <a:p>
            <a:pPr marL="0" marR="0" lvl="0" indent="0" algn="l" rtl="0">
              <a:spcBef>
                <a:spcPts val="0"/>
              </a:spcBef>
              <a:spcAft>
                <a:spcPts val="0"/>
              </a:spcAft>
              <a:buNone/>
            </a:pPr>
            <a:endParaRPr sz="2600">
              <a:solidFill>
                <a:schemeClr val="dk1"/>
              </a:solidFill>
              <a:latin typeface="Poppins"/>
              <a:ea typeface="Poppins"/>
              <a:cs typeface="Poppins"/>
              <a:sym typeface="Poppins"/>
            </a:endParaRPr>
          </a:p>
          <a:p>
            <a:pPr marL="0" marR="0" lvl="0" indent="0" algn="l" rtl="0">
              <a:spcBef>
                <a:spcPts val="0"/>
              </a:spcBef>
              <a:spcAft>
                <a:spcPts val="0"/>
              </a:spcAft>
              <a:buNone/>
            </a:pPr>
            <a:r>
              <a:rPr lang="en-US" sz="2600">
                <a:solidFill>
                  <a:schemeClr val="dk1"/>
                </a:solidFill>
                <a:latin typeface="Poppins"/>
                <a:ea typeface="Poppins"/>
                <a:cs typeface="Poppins"/>
                <a:sym typeface="Poppins"/>
              </a:rPr>
              <a:t>Mandated reporters must identify themselves to the Child Protective Agency.</a:t>
            </a:r>
            <a:endParaRPr/>
          </a:p>
          <a:p>
            <a:pPr marL="0" marR="0" lvl="0" indent="165100" algn="l" rtl="0">
              <a:spcBef>
                <a:spcPts val="0"/>
              </a:spcBef>
              <a:spcAft>
                <a:spcPts val="0"/>
              </a:spcAft>
              <a:buClr>
                <a:schemeClr val="dk1"/>
              </a:buClr>
              <a:buSzPts val="2600"/>
              <a:buFont typeface="Arial"/>
              <a:buNone/>
            </a:pPr>
            <a:endParaRPr sz="2600">
              <a:solidFill>
                <a:schemeClr val="dk1"/>
              </a:solidFill>
              <a:latin typeface="Poppins"/>
              <a:ea typeface="Poppins"/>
              <a:cs typeface="Poppins"/>
              <a:sym typeface="Poppins"/>
            </a:endParaRPr>
          </a:p>
          <a:p>
            <a:pPr marL="0" marR="0" lvl="0" indent="0" algn="l" rtl="0">
              <a:spcBef>
                <a:spcPts val="0"/>
              </a:spcBef>
              <a:spcAft>
                <a:spcPts val="0"/>
              </a:spcAft>
              <a:buNone/>
            </a:pPr>
            <a:r>
              <a:rPr lang="en-US" sz="2600">
                <a:solidFill>
                  <a:schemeClr val="dk1"/>
                </a:solidFill>
                <a:latin typeface="Poppins"/>
                <a:ea typeface="Poppins"/>
                <a:cs typeface="Poppins"/>
                <a:sym typeface="Poppins"/>
              </a:rPr>
              <a:t>Information regarding the identity of mandated reporters will remain confidential. </a:t>
            </a:r>
            <a:endParaRPr/>
          </a:p>
          <a:p>
            <a:pPr marL="0" marR="0" lvl="0" indent="127000" algn="l" rtl="0">
              <a:lnSpc>
                <a:spcPct val="90000"/>
              </a:lnSpc>
              <a:spcBef>
                <a:spcPts val="44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p:txBody>
      </p:sp>
      <p:pic>
        <p:nvPicPr>
          <p:cNvPr id="226" name="Google Shape;226;p12"/>
          <p:cNvPicPr preferRelativeResize="0"/>
          <p:nvPr/>
        </p:nvPicPr>
        <p:blipFill rotWithShape="1">
          <a:blip r:embed="rId3">
            <a:alphaModFix/>
          </a:blip>
          <a:srcRect l="-292" t="-1344" r="-4442" b="-11423"/>
          <a:stretch/>
        </p:blipFill>
        <p:spPr>
          <a:xfrm>
            <a:off x="8187070" y="1199612"/>
            <a:ext cx="3517250" cy="3787058"/>
          </a:xfrm>
          <a:custGeom>
            <a:avLst/>
            <a:gdLst/>
            <a:ahLst/>
            <a:cxnLst/>
            <a:rect l="l" t="t" r="r" b="b"/>
            <a:pathLst>
              <a:path w="4694238" h="4694238" extrusionOk="0">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a:noFill/>
          <a:ln>
            <a:noFill/>
          </a:ln>
        </p:spPr>
      </p:pic>
      <p:sp>
        <p:nvSpPr>
          <p:cNvPr id="227" name="Google Shape;227;p1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12"/>
          <p:cNvSpPr/>
          <p:nvPr/>
        </p:nvSpPr>
        <p:spPr>
          <a:xfrm flipH="1">
            <a:off x="4038600" y="6400799"/>
            <a:ext cx="8153398" cy="456772"/>
          </a:xfrm>
          <a:prstGeom prst="rect">
            <a:avLst/>
          </a:prstGeom>
          <a:gradFill>
            <a:gsLst>
              <a:gs pos="0">
                <a:srgbClr val="000000">
                  <a:alpha val="62745"/>
                </a:srgbClr>
              </a:gs>
              <a:gs pos="100000">
                <a:srgbClr val="2F5496"/>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2"/>
          <p:cNvSpPr>
            <a:spLocks noGrp="1"/>
          </p:cNvSpPr>
          <p:nvPr>
            <p:ph type="sldNum" idx="12"/>
          </p:nvPr>
        </p:nvSpPr>
        <p:spPr>
          <a:xfrm>
            <a:off x="11704320" y="6455664"/>
            <a:ext cx="448056" cy="365125"/>
          </a:xfrm>
          <a:prstGeom prst="bracketPair">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600"/>
              </a:spcAft>
              <a:buNone/>
            </a:pPr>
            <a:fld id="{00000000-1234-1234-1234-123412341234}" type="slidenum">
              <a:rPr lang="en-US" sz="1100">
                <a:solidFill>
                  <a:srgbClr val="FFFFFF"/>
                </a:solidFill>
                <a:latin typeface="Calibri"/>
                <a:ea typeface="Calibri"/>
                <a:cs typeface="Calibri"/>
                <a:sym typeface="Calibri"/>
              </a:rPr>
              <a:t>12</a:t>
            </a:fld>
            <a:endParaRPr sz="1100">
              <a:solidFill>
                <a:srgbClr val="FFFFFF"/>
              </a:solidFill>
              <a:latin typeface="Calibri"/>
              <a:ea typeface="Calibri"/>
              <a:cs typeface="Calibri"/>
              <a:sym typeface="Calibri"/>
            </a:endParaRPr>
          </a:p>
        </p:txBody>
      </p:sp>
    </p:spTree>
  </p:cSld>
  <p:clrMapOvr>
    <a:masterClrMapping/>
  </p:clrMapOvr>
  <p:transition spd="slow">
    <p:wipe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1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13"/>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3"/>
          <p:cNvSpPr/>
          <p:nvPr/>
        </p:nvSpPr>
        <p:spPr>
          <a:xfrm rot="5400000" flipH="1">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13"/>
          <p:cNvSpPr/>
          <p:nvPr/>
        </p:nvSpPr>
        <p:spPr>
          <a:xfrm rot="5400000" flipH="1">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3"/>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13"/>
          <p:cNvSpPr/>
          <p:nvPr/>
        </p:nvSpPr>
        <p:spPr>
          <a:xfrm rot="5400000" flipH="1">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13"/>
          <p:cNvSpPr txBox="1">
            <a:spLocks noGrp="1"/>
          </p:cNvSpPr>
          <p:nvPr>
            <p:ph type="title"/>
          </p:nvPr>
        </p:nvSpPr>
        <p:spPr>
          <a:xfrm>
            <a:off x="500675" y="586855"/>
            <a:ext cx="3349430" cy="3912956"/>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400"/>
              <a:buFont typeface="Poppins Medium"/>
              <a:buNone/>
            </a:pPr>
            <a:r>
              <a:rPr lang="en-US">
                <a:solidFill>
                  <a:srgbClr val="FFFFFF"/>
                </a:solidFill>
                <a:latin typeface="Poppins Medium"/>
                <a:ea typeface="Poppins Medium"/>
                <a:cs typeface="Poppins Medium"/>
                <a:sym typeface="Poppins Medium"/>
              </a:rPr>
              <a:t>What Happens After I Make a Call?</a:t>
            </a:r>
            <a:endParaRPr/>
          </a:p>
        </p:txBody>
      </p:sp>
      <p:sp>
        <p:nvSpPr>
          <p:cNvPr id="243" name="Google Shape;243;p13"/>
          <p:cNvSpPr>
            <a:spLocks noGrp="1"/>
          </p:cNvSpPr>
          <p:nvPr>
            <p:ph type="sldNum" idx="12"/>
          </p:nvPr>
        </p:nvSpPr>
        <p:spPr>
          <a:xfrm>
            <a:off x="11704320" y="6455664"/>
            <a:ext cx="448056" cy="365125"/>
          </a:xfrm>
          <a:prstGeom prst="bracketPair">
            <a:avLst/>
          </a:prstGeom>
          <a:noFill/>
          <a:ln>
            <a:noFill/>
          </a:ln>
        </p:spPr>
        <p:txBody>
          <a:bodyPr spcFirstLastPara="1" wrap="square" lIns="0" tIns="0" rIns="0" bIns="0" anchor="ctr" anchorCtr="0">
            <a:normAutofit/>
          </a:bodyPr>
          <a:lstStyle/>
          <a:p>
            <a:pPr marL="0" lvl="0" indent="0" algn="r" rtl="0">
              <a:spcBef>
                <a:spcPts val="0"/>
              </a:spcBef>
              <a:spcAft>
                <a:spcPts val="600"/>
              </a:spcAft>
              <a:buNone/>
            </a:pPr>
            <a:fld id="{00000000-1234-1234-1234-123412341234}" type="slidenum">
              <a:rPr lang="en-US" sz="1100">
                <a:solidFill>
                  <a:srgbClr val="7F7F7F"/>
                </a:solidFill>
              </a:rPr>
              <a:t>13</a:t>
            </a:fld>
            <a:endParaRPr sz="1100">
              <a:solidFill>
                <a:srgbClr val="7F7F7F"/>
              </a:solidFill>
            </a:endParaRPr>
          </a:p>
        </p:txBody>
      </p:sp>
      <p:sp>
        <p:nvSpPr>
          <p:cNvPr id="244" name="Google Shape;244;p13"/>
          <p:cNvSpPr txBox="1">
            <a:spLocks noGrp="1"/>
          </p:cNvSpPr>
          <p:nvPr>
            <p:ph type="body" idx="1"/>
          </p:nvPr>
        </p:nvSpPr>
        <p:spPr>
          <a:xfrm>
            <a:off x="4441744" y="275195"/>
            <a:ext cx="7249581" cy="62873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2600"/>
              <a:buNone/>
            </a:pPr>
            <a:r>
              <a:rPr lang="en-US" sz="2600">
                <a:solidFill>
                  <a:srgbClr val="2F5496"/>
                </a:solidFill>
                <a:latin typeface="Poppins"/>
                <a:ea typeface="Poppins"/>
                <a:cs typeface="Poppins"/>
                <a:sym typeface="Poppins"/>
              </a:rPr>
              <a:t>After you make a report to the </a:t>
            </a:r>
            <a:endParaRPr/>
          </a:p>
          <a:p>
            <a:pPr marL="0" lvl="0" indent="0" algn="l" rtl="0">
              <a:lnSpc>
                <a:spcPct val="90000"/>
              </a:lnSpc>
              <a:spcBef>
                <a:spcPts val="0"/>
              </a:spcBef>
              <a:spcAft>
                <a:spcPts val="0"/>
              </a:spcAft>
              <a:buClr>
                <a:srgbClr val="2F5496"/>
              </a:buClr>
              <a:buSzPts val="2600"/>
              <a:buNone/>
            </a:pPr>
            <a:r>
              <a:rPr lang="en-US" sz="2600">
                <a:solidFill>
                  <a:srgbClr val="2F5496"/>
                </a:solidFill>
                <a:latin typeface="Poppins"/>
                <a:ea typeface="Poppins"/>
                <a:cs typeface="Poppins"/>
                <a:sym typeface="Poppins"/>
              </a:rPr>
              <a:t>Department of Children and Family Services (DCFS), the information is reviewed to determine if an investigation is needed or if the family can benefit from extra support.</a:t>
            </a:r>
            <a:endParaRPr/>
          </a:p>
          <a:p>
            <a:pPr marL="0" lvl="0" indent="0" algn="l" rtl="0">
              <a:lnSpc>
                <a:spcPct val="90000"/>
              </a:lnSpc>
              <a:spcBef>
                <a:spcPts val="1000"/>
              </a:spcBef>
              <a:spcAft>
                <a:spcPts val="0"/>
              </a:spcAft>
              <a:buClr>
                <a:srgbClr val="2F5496"/>
              </a:buClr>
              <a:buSzPts val="2600"/>
              <a:buNone/>
            </a:pPr>
            <a:r>
              <a:rPr lang="en-US" sz="2600">
                <a:solidFill>
                  <a:srgbClr val="2F5496"/>
                </a:solidFill>
                <a:latin typeface="Poppins"/>
                <a:ea typeface="Poppins"/>
                <a:cs typeface="Poppins"/>
                <a:sym typeface="Poppins"/>
              </a:rPr>
              <a:t>If an investigation is needed, a social worker may visit the family to assess for child safety.</a:t>
            </a:r>
            <a:endParaRPr/>
          </a:p>
          <a:p>
            <a:pPr marL="0" lvl="0" indent="0" algn="l" rtl="0">
              <a:lnSpc>
                <a:spcPct val="100000"/>
              </a:lnSpc>
              <a:spcBef>
                <a:spcPts val="1000"/>
              </a:spcBef>
              <a:spcAft>
                <a:spcPts val="0"/>
              </a:spcAft>
              <a:buClr>
                <a:schemeClr val="dk1"/>
              </a:buClr>
              <a:buSzPts val="2600"/>
              <a:buNone/>
            </a:pPr>
            <a:endParaRPr sz="2600">
              <a:solidFill>
                <a:srgbClr val="2F5496"/>
              </a:solidFill>
              <a:latin typeface="Poppins"/>
              <a:ea typeface="Poppins"/>
              <a:cs typeface="Poppins"/>
              <a:sym typeface="Poppins"/>
            </a:endParaRPr>
          </a:p>
          <a:p>
            <a:pPr marL="0" lvl="0" indent="0" algn="l" rtl="0">
              <a:lnSpc>
                <a:spcPct val="100000"/>
              </a:lnSpc>
              <a:spcBef>
                <a:spcPts val="1000"/>
              </a:spcBef>
              <a:spcAft>
                <a:spcPts val="0"/>
              </a:spcAft>
              <a:buClr>
                <a:srgbClr val="2F5496"/>
              </a:buClr>
              <a:buSzPts val="2600"/>
              <a:buNone/>
            </a:pPr>
            <a:r>
              <a:rPr lang="en-US" sz="2600">
                <a:solidFill>
                  <a:srgbClr val="2F5496"/>
                </a:solidFill>
                <a:latin typeface="Poppins"/>
                <a:ea typeface="Poppins"/>
                <a:cs typeface="Poppins"/>
                <a:sym typeface="Poppins"/>
              </a:rPr>
              <a:t>After you make a report to law enforcement, officers will determine the course of the investigation.</a:t>
            </a:r>
            <a:endParaRP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4"/>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14"/>
          <p:cNvSpPr/>
          <p:nvPr/>
        </p:nvSpPr>
        <p:spPr>
          <a:xfrm rot="5400000" flipH="1">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14"/>
          <p:cNvSpPr/>
          <p:nvPr/>
        </p:nvSpPr>
        <p:spPr>
          <a:xfrm rot="5400000" flipH="1">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4"/>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p:nvPr/>
        </p:nvSpPr>
        <p:spPr>
          <a:xfrm rot="5400000" flipH="1">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4"/>
          <p:cNvSpPr txBox="1">
            <a:spLocks noGrp="1"/>
          </p:cNvSpPr>
          <p:nvPr>
            <p:ph type="title"/>
          </p:nvPr>
        </p:nvSpPr>
        <p:spPr>
          <a:xfrm>
            <a:off x="270427" y="1017197"/>
            <a:ext cx="3496962" cy="4083999"/>
          </a:xfrm>
          <a:prstGeom prst="rect">
            <a:avLst/>
          </a:prstGeom>
          <a:noFill/>
          <a:ln>
            <a:noFill/>
          </a:ln>
        </p:spPr>
        <p:txBody>
          <a:bodyPr spcFirstLastPara="1" wrap="square" lIns="91425" tIns="45700" rIns="91425" bIns="45700" anchor="b" anchorCtr="0">
            <a:normAutofit fontScale="90000"/>
          </a:bodyPr>
          <a:lstStyle/>
          <a:p>
            <a:pPr marL="0" lvl="0" indent="0" algn="r" rtl="0">
              <a:lnSpc>
                <a:spcPct val="90000"/>
              </a:lnSpc>
              <a:spcBef>
                <a:spcPts val="0"/>
              </a:spcBef>
              <a:spcAft>
                <a:spcPts val="0"/>
              </a:spcAft>
              <a:buClr>
                <a:srgbClr val="FFFFFF"/>
              </a:buClr>
              <a:buSzPct val="100000"/>
              <a:buFont typeface="Poppins Medium"/>
              <a:buNone/>
            </a:pPr>
            <a:r>
              <a:rPr lang="en-US">
                <a:solidFill>
                  <a:srgbClr val="FFFFFF"/>
                </a:solidFill>
                <a:latin typeface="Poppins Medium"/>
                <a:ea typeface="Poppins Medium"/>
                <a:cs typeface="Poppins Medium"/>
                <a:sym typeface="Poppins Medium"/>
              </a:rPr>
              <a:t>What Happens if a Mandated Reporter Doesn’t Report?</a:t>
            </a:r>
            <a:endParaRPr/>
          </a:p>
        </p:txBody>
      </p:sp>
      <p:sp>
        <p:nvSpPr>
          <p:cNvPr id="258" name="Google Shape;258;p14"/>
          <p:cNvSpPr>
            <a:spLocks noGrp="1"/>
          </p:cNvSpPr>
          <p:nvPr>
            <p:ph type="sldNum" idx="12"/>
          </p:nvPr>
        </p:nvSpPr>
        <p:spPr>
          <a:xfrm>
            <a:off x="11704320" y="6455664"/>
            <a:ext cx="448056" cy="365125"/>
          </a:xfrm>
          <a:prstGeom prst="bracketPair">
            <a:avLst/>
          </a:prstGeom>
          <a:noFill/>
          <a:ln>
            <a:noFill/>
          </a:ln>
        </p:spPr>
        <p:txBody>
          <a:bodyPr spcFirstLastPara="1" wrap="square" lIns="0" tIns="0" rIns="0" bIns="0" anchor="ctr" anchorCtr="0">
            <a:normAutofit/>
          </a:bodyPr>
          <a:lstStyle/>
          <a:p>
            <a:pPr marL="0" lvl="0" indent="0" algn="r" rtl="0">
              <a:spcBef>
                <a:spcPts val="0"/>
              </a:spcBef>
              <a:spcAft>
                <a:spcPts val="600"/>
              </a:spcAft>
              <a:buNone/>
            </a:pPr>
            <a:fld id="{00000000-1234-1234-1234-123412341234}" type="slidenum">
              <a:rPr lang="en-US" sz="1100">
                <a:solidFill>
                  <a:srgbClr val="7F7F7F"/>
                </a:solidFill>
              </a:rPr>
              <a:t>14</a:t>
            </a:fld>
            <a:endParaRPr sz="1100">
              <a:solidFill>
                <a:srgbClr val="7F7F7F"/>
              </a:solidFill>
            </a:endParaRPr>
          </a:p>
        </p:txBody>
      </p:sp>
      <p:sp>
        <p:nvSpPr>
          <p:cNvPr id="259" name="Google Shape;259;p14"/>
          <p:cNvSpPr txBox="1">
            <a:spLocks noGrp="1"/>
          </p:cNvSpPr>
          <p:nvPr>
            <p:ph type="body" idx="1"/>
          </p:nvPr>
        </p:nvSpPr>
        <p:spPr>
          <a:xfrm>
            <a:off x="4333298" y="453547"/>
            <a:ext cx="7367974" cy="6040588"/>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2400"/>
              <a:buNone/>
            </a:pPr>
            <a:endParaRPr sz="2400" b="1" dirty="0">
              <a:solidFill>
                <a:srgbClr val="1F3864"/>
              </a:solidFill>
            </a:endParaRPr>
          </a:p>
          <a:p>
            <a:pPr marL="0" lvl="0" indent="0" algn="l" rtl="0">
              <a:lnSpc>
                <a:spcPct val="100000"/>
              </a:lnSpc>
              <a:spcBef>
                <a:spcPts val="1000"/>
              </a:spcBef>
              <a:spcAft>
                <a:spcPts val="0"/>
              </a:spcAft>
              <a:buClr>
                <a:srgbClr val="1F3864"/>
              </a:buClr>
              <a:buSzPts val="2800"/>
              <a:buNone/>
            </a:pPr>
            <a:r>
              <a:rPr lang="en-US" dirty="0">
                <a:solidFill>
                  <a:srgbClr val="1F3864"/>
                </a:solidFill>
                <a:latin typeface="Poppins"/>
                <a:ea typeface="Poppins"/>
                <a:cs typeface="Poppins"/>
                <a:sym typeface="Poppins"/>
              </a:rPr>
              <a:t>Failure to comply with these laws and policies may subject an employee:</a:t>
            </a:r>
          </a:p>
          <a:p>
            <a:pPr marL="0" lvl="0" indent="0" algn="l" rtl="0">
              <a:lnSpc>
                <a:spcPct val="100000"/>
              </a:lnSpc>
              <a:spcBef>
                <a:spcPts val="1000"/>
              </a:spcBef>
              <a:spcAft>
                <a:spcPts val="0"/>
              </a:spcAft>
              <a:buClr>
                <a:srgbClr val="1F3864"/>
              </a:buClr>
              <a:buSzPts val="2800"/>
              <a:buNone/>
            </a:pPr>
            <a:r>
              <a:rPr lang="en-US" dirty="0">
                <a:solidFill>
                  <a:srgbClr val="1F3864"/>
                </a:solidFill>
                <a:latin typeface="Poppins"/>
                <a:ea typeface="Poppins"/>
                <a:cs typeface="Poppins"/>
                <a:sym typeface="Poppins"/>
              </a:rPr>
              <a:t> </a:t>
            </a:r>
            <a:endParaRPr dirty="0"/>
          </a:p>
          <a:p>
            <a:pPr indent="-457200">
              <a:lnSpc>
                <a:spcPct val="100000"/>
              </a:lnSpc>
              <a:spcBef>
                <a:spcPts val="0"/>
              </a:spcBef>
              <a:buClr>
                <a:srgbClr val="1F3864"/>
              </a:buClr>
              <a:buSzPts val="2800"/>
            </a:pPr>
            <a:r>
              <a:rPr lang="en-US" dirty="0">
                <a:solidFill>
                  <a:srgbClr val="1F3864"/>
                </a:solidFill>
                <a:latin typeface="Poppins"/>
                <a:ea typeface="Poppins"/>
                <a:cs typeface="Poppins"/>
                <a:sym typeface="Poppins"/>
              </a:rPr>
              <a:t>to a misdemeanor punishable by up </a:t>
            </a:r>
          </a:p>
          <a:p>
            <a:pPr marL="0" indent="0">
              <a:lnSpc>
                <a:spcPct val="100000"/>
              </a:lnSpc>
              <a:spcBef>
                <a:spcPts val="0"/>
              </a:spcBef>
              <a:buClr>
                <a:srgbClr val="1F3864"/>
              </a:buClr>
              <a:buSzPts val="2800"/>
              <a:buNone/>
            </a:pPr>
            <a:r>
              <a:rPr lang="en-US" dirty="0">
                <a:solidFill>
                  <a:srgbClr val="1F3864"/>
                </a:solidFill>
                <a:latin typeface="Poppins"/>
                <a:ea typeface="Poppins"/>
                <a:cs typeface="Poppins"/>
                <a:sym typeface="Poppins"/>
              </a:rPr>
              <a:t>    to 6 months in jail and a $1000 fine;</a:t>
            </a:r>
          </a:p>
          <a:p>
            <a:pPr marL="0" indent="0">
              <a:lnSpc>
                <a:spcPct val="100000"/>
              </a:lnSpc>
              <a:spcBef>
                <a:spcPts val="0"/>
              </a:spcBef>
              <a:buClr>
                <a:srgbClr val="1F3864"/>
              </a:buClr>
              <a:buSzPts val="2800"/>
              <a:buNone/>
            </a:pPr>
            <a:endParaRPr dirty="0"/>
          </a:p>
          <a:p>
            <a:pPr indent="-457200">
              <a:buClr>
                <a:srgbClr val="1F3864"/>
              </a:buClr>
              <a:buSzPts val="2800"/>
            </a:pPr>
            <a:r>
              <a:rPr lang="en-US" dirty="0">
                <a:solidFill>
                  <a:srgbClr val="1F3864"/>
                </a:solidFill>
                <a:latin typeface="Poppins"/>
                <a:ea typeface="Poppins"/>
                <a:cs typeface="Poppins"/>
                <a:sym typeface="Poppins"/>
              </a:rPr>
              <a:t>to personal civil and criminal liability;</a:t>
            </a:r>
          </a:p>
          <a:p>
            <a:pPr marL="0" indent="0">
              <a:buClr>
                <a:srgbClr val="1F3864"/>
              </a:buClr>
              <a:buSzPts val="2800"/>
              <a:buNone/>
            </a:pPr>
            <a:r>
              <a:rPr lang="en-US" dirty="0">
                <a:solidFill>
                  <a:srgbClr val="1F3864"/>
                </a:solidFill>
                <a:latin typeface="Poppins"/>
                <a:ea typeface="Poppins"/>
                <a:cs typeface="Poppins"/>
                <a:sym typeface="Poppins"/>
              </a:rPr>
              <a:t> </a:t>
            </a:r>
            <a:endParaRPr dirty="0"/>
          </a:p>
          <a:p>
            <a:pPr indent="-457200">
              <a:buClr>
                <a:srgbClr val="1F3864"/>
              </a:buClr>
              <a:buSzPts val="2800"/>
            </a:pPr>
            <a:r>
              <a:rPr lang="en-US" dirty="0">
                <a:solidFill>
                  <a:srgbClr val="1F3864"/>
                </a:solidFill>
                <a:latin typeface="Poppins"/>
                <a:ea typeface="Poppins"/>
                <a:cs typeface="Poppins"/>
                <a:sym typeface="Poppins"/>
              </a:rPr>
              <a:t>to discipline, including dismissal and   revocation of credentials. </a:t>
            </a:r>
            <a:r>
              <a:rPr lang="en-US" dirty="0"/>
              <a:t> </a:t>
            </a:r>
            <a:endParaRPr sz="2400" b="1" dirty="0">
              <a:solidFill>
                <a:srgbClr val="1E4E79"/>
              </a:solidFill>
              <a:latin typeface="Poppins"/>
              <a:ea typeface="Poppins"/>
              <a:cs typeface="Poppins"/>
              <a:sym typeface="Poppins"/>
            </a:endParaRPr>
          </a:p>
          <a:p>
            <a:pPr marL="0" lvl="0" indent="0" algn="l" rtl="0">
              <a:lnSpc>
                <a:spcPct val="90000"/>
              </a:lnSpc>
              <a:spcBef>
                <a:spcPts val="1000"/>
              </a:spcBef>
              <a:spcAft>
                <a:spcPts val="0"/>
              </a:spcAft>
              <a:buClr>
                <a:schemeClr val="dk1"/>
              </a:buClr>
              <a:buSzPts val="2400"/>
              <a:buNone/>
            </a:pPr>
            <a:endParaRPr sz="2400" b="1" dirty="0">
              <a:solidFill>
                <a:srgbClr val="1E4E79"/>
              </a:solidFill>
              <a:latin typeface="Poppins"/>
              <a:ea typeface="Poppins"/>
              <a:cs typeface="Poppins"/>
              <a:sym typeface="Poppins"/>
            </a:endParaRPr>
          </a:p>
          <a:p>
            <a:pPr marL="0" lvl="0" indent="0" algn="l" rtl="0">
              <a:lnSpc>
                <a:spcPct val="90000"/>
              </a:lnSpc>
              <a:spcBef>
                <a:spcPts val="1000"/>
              </a:spcBef>
              <a:spcAft>
                <a:spcPts val="0"/>
              </a:spcAft>
              <a:buClr>
                <a:schemeClr val="dk1"/>
              </a:buClr>
              <a:buSzPts val="1800"/>
              <a:buNone/>
            </a:pPr>
            <a:endParaRPr sz="1800" dirty="0"/>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sp>
        <p:nvSpPr>
          <p:cNvPr id="265" name="Google Shape;265;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15"/>
          <p:cNvSpPr/>
          <p:nvPr/>
        </p:nvSpPr>
        <p:spPr>
          <a:xfrm>
            <a:off x="-36577" y="-20285"/>
            <a:ext cx="1218895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5"/>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5"/>
          <p:cNvSpPr/>
          <p:nvPr/>
        </p:nvSpPr>
        <p:spPr>
          <a:xfrm rot="5400000" flipH="1">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5"/>
          <p:cNvSpPr/>
          <p:nvPr/>
        </p:nvSpPr>
        <p:spPr>
          <a:xfrm rot="5400000" flipH="1">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15"/>
          <p:cNvSpPr/>
          <p:nvPr/>
        </p:nvSpPr>
        <p:spPr>
          <a:xfrm rot="5400000" flipH="1">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15"/>
          <p:cNvSpPr txBox="1">
            <a:spLocks noGrp="1"/>
          </p:cNvSpPr>
          <p:nvPr>
            <p:ph type="title"/>
          </p:nvPr>
        </p:nvSpPr>
        <p:spPr>
          <a:xfrm>
            <a:off x="270427" y="511383"/>
            <a:ext cx="3496962" cy="408399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400"/>
              <a:buFont typeface="Poppins"/>
              <a:buNone/>
            </a:pPr>
            <a:r>
              <a:rPr lang="en-US">
                <a:solidFill>
                  <a:srgbClr val="FFFFFF"/>
                </a:solidFill>
                <a:latin typeface="Poppins"/>
                <a:ea typeface="Poppins"/>
                <a:cs typeface="Poppins"/>
                <a:sym typeface="Poppins"/>
              </a:rPr>
              <a:t>What if the Accused Perpetrator </a:t>
            </a:r>
            <a:endParaRPr/>
          </a:p>
          <a:p>
            <a:pPr marL="0" lvl="0" indent="0" algn="r" rtl="0">
              <a:lnSpc>
                <a:spcPct val="90000"/>
              </a:lnSpc>
              <a:spcBef>
                <a:spcPts val="0"/>
              </a:spcBef>
              <a:spcAft>
                <a:spcPts val="0"/>
              </a:spcAft>
              <a:buClr>
                <a:srgbClr val="FFFFFF"/>
              </a:buClr>
              <a:buSzPts val="4400"/>
              <a:buFont typeface="Poppins"/>
              <a:buNone/>
            </a:pPr>
            <a:r>
              <a:rPr lang="en-US">
                <a:solidFill>
                  <a:srgbClr val="FFFFFF"/>
                </a:solidFill>
                <a:latin typeface="Poppins"/>
                <a:ea typeface="Poppins"/>
                <a:cs typeface="Poppins"/>
                <a:sym typeface="Poppins"/>
              </a:rPr>
              <a:t>is a District Employee?</a:t>
            </a:r>
            <a:endParaRPr/>
          </a:p>
        </p:txBody>
      </p:sp>
      <p:sp>
        <p:nvSpPr>
          <p:cNvPr id="273" name="Google Shape;273;p15"/>
          <p:cNvSpPr txBox="1">
            <a:spLocks noGrp="1"/>
          </p:cNvSpPr>
          <p:nvPr>
            <p:ph type="body" idx="1"/>
          </p:nvPr>
        </p:nvSpPr>
        <p:spPr>
          <a:xfrm>
            <a:off x="4213823" y="368054"/>
            <a:ext cx="7880690" cy="6270172"/>
          </a:xfrm>
          <a:prstGeom prst="rect">
            <a:avLst/>
          </a:prstGeom>
          <a:noFill/>
          <a:ln>
            <a:noFill/>
          </a:ln>
        </p:spPr>
        <p:txBody>
          <a:bodyPr spcFirstLastPara="1" wrap="square" lIns="91425" tIns="45700" rIns="91425" bIns="45700" anchor="ctr" anchorCtr="0">
            <a:normAutofit fontScale="92500" lnSpcReduction="10000"/>
          </a:bodyPr>
          <a:lstStyle/>
          <a:p>
            <a:pPr marL="101600" lvl="0" indent="0" algn="l" rtl="0">
              <a:lnSpc>
                <a:spcPct val="90000"/>
              </a:lnSpc>
              <a:spcBef>
                <a:spcPts val="0"/>
              </a:spcBef>
              <a:spcAft>
                <a:spcPts val="0"/>
              </a:spcAft>
              <a:buClr>
                <a:schemeClr val="dk1"/>
              </a:buClr>
              <a:buSzPct val="108108"/>
              <a:buNone/>
            </a:pPr>
            <a:endParaRPr sz="2400" b="1" dirty="0">
              <a:latin typeface="Calibri"/>
              <a:ea typeface="Calibri"/>
              <a:cs typeface="Calibri"/>
              <a:sym typeface="Calibri"/>
            </a:endParaRPr>
          </a:p>
          <a:p>
            <a:pPr marL="101600" lvl="0" indent="0" algn="l" rtl="0">
              <a:lnSpc>
                <a:spcPct val="110000"/>
              </a:lnSpc>
              <a:spcBef>
                <a:spcPts val="600"/>
              </a:spcBef>
              <a:spcAft>
                <a:spcPts val="0"/>
              </a:spcAft>
              <a:buClr>
                <a:srgbClr val="1F3864"/>
              </a:buClr>
              <a:buSzPct val="92664"/>
              <a:buNone/>
            </a:pPr>
            <a:r>
              <a:rPr lang="en-US" sz="2600" dirty="0">
                <a:solidFill>
                  <a:schemeClr val="bg2"/>
                </a:solidFill>
                <a:latin typeface="Poppins" panose="00000500000000000000" pitchFamily="2" charset="0"/>
                <a:ea typeface="Poppins"/>
                <a:cs typeface="Poppins" panose="00000500000000000000" pitchFamily="2" charset="0"/>
                <a:sym typeface="Poppins"/>
              </a:rPr>
              <a:t>Mandated Reporters must file the Suspected Child Abuse Report (SCAR) if they have reasonable suspicion of abuse, regardless of who the perpetrator is.</a:t>
            </a:r>
            <a:endParaRPr sz="2600" dirty="0">
              <a:solidFill>
                <a:schemeClr val="bg2"/>
              </a:solidFill>
              <a:latin typeface="Poppins" panose="00000500000000000000" pitchFamily="2" charset="0"/>
              <a:cs typeface="Poppins" panose="00000500000000000000" pitchFamily="2" charset="0"/>
            </a:endParaRPr>
          </a:p>
          <a:p>
            <a:pPr marL="101600" lvl="0" indent="0" algn="l" rtl="0">
              <a:lnSpc>
                <a:spcPct val="110000"/>
              </a:lnSpc>
              <a:spcBef>
                <a:spcPts val="600"/>
              </a:spcBef>
              <a:spcAft>
                <a:spcPts val="0"/>
              </a:spcAft>
              <a:buClr>
                <a:srgbClr val="1F3864"/>
              </a:buClr>
              <a:buSzPct val="92664"/>
              <a:buNone/>
            </a:pPr>
            <a:r>
              <a:rPr lang="en-US" sz="2600" dirty="0">
                <a:solidFill>
                  <a:schemeClr val="bg2"/>
                </a:solidFill>
                <a:latin typeface="Poppins" panose="00000500000000000000" pitchFamily="2" charset="0"/>
                <a:ea typeface="Poppins"/>
                <a:cs typeface="Poppins" panose="00000500000000000000" pitchFamily="2" charset="0"/>
                <a:sym typeface="Poppins"/>
              </a:rPr>
              <a:t>  </a:t>
            </a:r>
            <a:endParaRPr sz="2600" dirty="0">
              <a:solidFill>
                <a:schemeClr val="bg2"/>
              </a:solidFill>
              <a:latin typeface="Poppins" panose="00000500000000000000" pitchFamily="2" charset="0"/>
              <a:ea typeface="Poppins"/>
              <a:cs typeface="Poppins" panose="00000500000000000000" pitchFamily="2" charset="0"/>
              <a:sym typeface="Poppins"/>
            </a:endParaRPr>
          </a:p>
          <a:p>
            <a:pPr marL="0" marR="0" lvl="0" indent="0" algn="l" rtl="0">
              <a:lnSpc>
                <a:spcPct val="110000"/>
              </a:lnSpc>
              <a:spcBef>
                <a:spcPts val="600"/>
              </a:spcBef>
              <a:spcAft>
                <a:spcPts val="0"/>
              </a:spcAft>
              <a:buClr>
                <a:srgbClr val="1F3864"/>
              </a:buClr>
              <a:buSzPct val="100000"/>
              <a:buFont typeface="Poppins"/>
              <a:buNone/>
            </a:pPr>
            <a:r>
              <a:rPr lang="en-US" sz="2600" dirty="0">
                <a:solidFill>
                  <a:schemeClr val="bg2"/>
                </a:solidFill>
                <a:latin typeface="Poppins" panose="00000500000000000000" pitchFamily="2" charset="0"/>
                <a:ea typeface="Poppins"/>
                <a:cs typeface="Poppins" panose="00000500000000000000" pitchFamily="2" charset="0"/>
                <a:sym typeface="Poppins"/>
              </a:rPr>
              <a:t>Reporting alleged employee misconduct is a separate responsibility from the mandated reporter requirements. </a:t>
            </a:r>
            <a:r>
              <a:rPr lang="en-US" sz="2600" dirty="0">
                <a:solidFill>
                  <a:schemeClr val="bg2"/>
                </a:solidFill>
                <a:latin typeface="Poppins" panose="00000500000000000000" pitchFamily="2" charset="0"/>
                <a:ea typeface="Lato"/>
                <a:cs typeface="Poppins" panose="00000500000000000000" pitchFamily="2" charset="0"/>
                <a:sym typeface="Lato"/>
              </a:rPr>
              <a:t>I</a:t>
            </a:r>
            <a:r>
              <a:rPr lang="en-US" sz="2600" b="0" i="0" u="none" strike="noStrike" dirty="0">
                <a:solidFill>
                  <a:schemeClr val="bg2"/>
                </a:solidFill>
                <a:latin typeface="Poppins" panose="00000500000000000000" pitchFamily="2" charset="0"/>
                <a:ea typeface="Lato"/>
                <a:cs typeface="Poppins" panose="00000500000000000000" pitchFamily="2" charset="0"/>
                <a:sym typeface="Lato"/>
              </a:rPr>
              <a:t>t is advisable that the report be made to local law enforcement if the suspected abuse involves an employee/volunteer.</a:t>
            </a:r>
            <a:endParaRPr sz="2600" dirty="0">
              <a:solidFill>
                <a:schemeClr val="bg2"/>
              </a:solidFill>
              <a:latin typeface="Poppins" panose="00000500000000000000" pitchFamily="2" charset="0"/>
              <a:cs typeface="Poppins" panose="00000500000000000000" pitchFamily="2" charset="0"/>
            </a:endParaRPr>
          </a:p>
          <a:p>
            <a:pPr marL="0" marR="0" lvl="0" indent="0" algn="l" rtl="0">
              <a:lnSpc>
                <a:spcPct val="110000"/>
              </a:lnSpc>
              <a:spcBef>
                <a:spcPts val="0"/>
              </a:spcBef>
              <a:spcAft>
                <a:spcPts val="0"/>
              </a:spcAft>
              <a:buClr>
                <a:schemeClr val="dk1"/>
              </a:buClr>
              <a:buSzPct val="100000"/>
              <a:buFont typeface="Calibri"/>
              <a:buNone/>
            </a:pPr>
            <a:endParaRPr sz="2600" dirty="0">
              <a:solidFill>
                <a:schemeClr val="bg2"/>
              </a:solidFill>
              <a:latin typeface="Poppins" panose="00000500000000000000" pitchFamily="2" charset="0"/>
              <a:ea typeface="Poppins"/>
              <a:cs typeface="Poppins" panose="00000500000000000000" pitchFamily="2" charset="0"/>
              <a:sym typeface="Poppins"/>
            </a:endParaRPr>
          </a:p>
          <a:p>
            <a:pPr marL="0" marR="0" lvl="0" indent="0" algn="l" rtl="0">
              <a:lnSpc>
                <a:spcPct val="110000"/>
              </a:lnSpc>
              <a:spcBef>
                <a:spcPts val="0"/>
              </a:spcBef>
              <a:spcAft>
                <a:spcPts val="0"/>
              </a:spcAft>
              <a:buClr>
                <a:srgbClr val="1F3864"/>
              </a:buClr>
              <a:buSzPct val="100000"/>
              <a:buFont typeface="Poppins"/>
              <a:buNone/>
            </a:pPr>
            <a:r>
              <a:rPr lang="en-US" sz="2600" dirty="0">
                <a:solidFill>
                  <a:schemeClr val="bg2"/>
                </a:solidFill>
                <a:latin typeface="Poppins" panose="00000500000000000000" pitchFamily="2" charset="0"/>
                <a:ea typeface="Poppins"/>
                <a:cs typeface="Poppins" panose="00000500000000000000" pitchFamily="2" charset="0"/>
                <a:sym typeface="Poppins"/>
              </a:rPr>
              <a:t>We are guided by LAUSD policy; therefore, the  mandated reporter must advise the employee’s supervisor of the suspected inappropriate conduct to ensure the safety of the children.</a:t>
            </a:r>
            <a:endParaRPr sz="2600" dirty="0">
              <a:solidFill>
                <a:schemeClr val="bg2"/>
              </a:solidFill>
              <a:latin typeface="Poppins" panose="00000500000000000000" pitchFamily="2" charset="0"/>
              <a:cs typeface="Poppins" panose="00000500000000000000" pitchFamily="2" charset="0"/>
            </a:endParaRPr>
          </a:p>
          <a:p>
            <a:pPr marL="411163" lvl="1" indent="0" algn="l" rtl="0">
              <a:lnSpc>
                <a:spcPct val="90000"/>
              </a:lnSpc>
              <a:spcBef>
                <a:spcPts val="0"/>
              </a:spcBef>
              <a:spcAft>
                <a:spcPts val="0"/>
              </a:spcAft>
              <a:buClr>
                <a:schemeClr val="dk1"/>
              </a:buClr>
              <a:buSzPct val="108108"/>
              <a:buNone/>
            </a:pPr>
            <a:endParaRPr sz="2000" dirty="0"/>
          </a:p>
          <a:p>
            <a:pPr marL="342900" lvl="0" indent="0" algn="l" rtl="0">
              <a:lnSpc>
                <a:spcPct val="90000"/>
              </a:lnSpc>
              <a:spcBef>
                <a:spcPts val="600"/>
              </a:spcBef>
              <a:spcAft>
                <a:spcPts val="600"/>
              </a:spcAft>
              <a:buClr>
                <a:schemeClr val="dk1"/>
              </a:buClr>
              <a:buSzPct val="100000"/>
              <a:buNone/>
            </a:pPr>
            <a:endParaRPr sz="2000" dirty="0"/>
          </a:p>
        </p:txBody>
      </p:sp>
      <p:sp>
        <p:nvSpPr>
          <p:cNvPr id="274" name="Google Shape;274;p15"/>
          <p:cNvSpPr>
            <a:spLocks noGrp="1"/>
          </p:cNvSpPr>
          <p:nvPr>
            <p:ph type="sldNum" idx="12"/>
          </p:nvPr>
        </p:nvSpPr>
        <p:spPr>
          <a:xfrm>
            <a:off x="11704320" y="6455664"/>
            <a:ext cx="448056" cy="365125"/>
          </a:xfrm>
          <a:prstGeom prst="bracketPair">
            <a:avLst/>
          </a:prstGeom>
          <a:noFill/>
          <a:ln>
            <a:noFill/>
          </a:ln>
        </p:spPr>
        <p:txBody>
          <a:bodyPr spcFirstLastPara="1" wrap="square" lIns="0" tIns="0" rIns="0" bIns="0" anchor="ctr" anchorCtr="0">
            <a:normAutofit/>
          </a:bodyPr>
          <a:lstStyle/>
          <a:p>
            <a:pPr marL="0" lvl="0" indent="0" algn="r" rtl="0">
              <a:spcBef>
                <a:spcPts val="0"/>
              </a:spcBef>
              <a:spcAft>
                <a:spcPts val="600"/>
              </a:spcAft>
              <a:buNone/>
            </a:pPr>
            <a:fld id="{00000000-1234-1234-1234-123412341234}" type="slidenum">
              <a:rPr lang="en-US" sz="1100">
                <a:solidFill>
                  <a:srgbClr val="7F7F7F"/>
                </a:solidFill>
              </a:rPr>
              <a:t>15</a:t>
            </a:fld>
            <a:endParaRPr sz="1100">
              <a:solidFill>
                <a:srgbClr val="7F7F7F"/>
              </a:solidFill>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1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16"/>
          <p:cNvSpPr/>
          <p:nvPr/>
        </p:nvSpPr>
        <p:spPr>
          <a:xfrm>
            <a:off x="1528762" y="1247775"/>
            <a:ext cx="9144000" cy="3007447"/>
          </a:xfrm>
          <a:prstGeom prst="rect">
            <a:avLst/>
          </a:prstGeom>
          <a:solidFill>
            <a:schemeClr val="lt1"/>
          </a:solidFill>
          <a:ln w="12700" cap="flat" cmpd="sng">
            <a:solidFill>
              <a:srgbClr val="E1E1E1"/>
            </a:solidFill>
            <a:prstDash val="solid"/>
            <a:miter lim="800000"/>
            <a:headEnd type="none" w="sm" len="sm"/>
            <a:tailEnd type="none" w="sm" len="sm"/>
          </a:ln>
          <a:effectLst>
            <a:outerShdw blurRad="50800" dist="38100" dir="2700000" algn="tl" rotWithShape="0">
              <a:srgbClr val="D8D8D8">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2" name="Google Shape;282;p16"/>
          <p:cNvSpPr txBox="1">
            <a:spLocks noGrp="1"/>
          </p:cNvSpPr>
          <p:nvPr>
            <p:ph type="title"/>
          </p:nvPr>
        </p:nvSpPr>
        <p:spPr>
          <a:xfrm>
            <a:off x="1804988" y="1442172"/>
            <a:ext cx="8582025" cy="21773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600"/>
              <a:buFont typeface="Poppins Medium"/>
              <a:buNone/>
            </a:pPr>
            <a:r>
              <a:rPr lang="en-US" sz="4600">
                <a:solidFill>
                  <a:schemeClr val="dk1"/>
                </a:solidFill>
                <a:latin typeface="Poppins Medium"/>
                <a:ea typeface="Poppins Medium"/>
                <a:cs typeface="Poppins Medium"/>
                <a:sym typeface="Poppins Medium"/>
              </a:rPr>
              <a:t>SECTION 2</a:t>
            </a:r>
            <a:br>
              <a:rPr lang="en-US" sz="4600">
                <a:solidFill>
                  <a:schemeClr val="dk1"/>
                </a:solidFill>
                <a:latin typeface="Poppins Medium"/>
                <a:ea typeface="Poppins Medium"/>
                <a:cs typeface="Poppins Medium"/>
                <a:sym typeface="Poppins Medium"/>
              </a:rPr>
            </a:br>
            <a:r>
              <a:rPr lang="en-US" sz="4600">
                <a:solidFill>
                  <a:schemeClr val="dk1"/>
                </a:solidFill>
                <a:latin typeface="Poppins Medium"/>
                <a:ea typeface="Poppins Medium"/>
                <a:cs typeface="Poppins Medium"/>
                <a:sym typeface="Poppins Medium"/>
              </a:rPr>
              <a:t>Child Abuse and Neglect Definitions</a:t>
            </a:r>
            <a:endParaRPr/>
          </a:p>
        </p:txBody>
      </p:sp>
      <p:sp>
        <p:nvSpPr>
          <p:cNvPr id="283" name="Google Shape;283;p16"/>
          <p:cNvSpPr/>
          <p:nvPr/>
        </p:nvSpPr>
        <p:spPr>
          <a:xfrm>
            <a:off x="2487872" y="3912322"/>
            <a:ext cx="722578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4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0" name="Google Shape;290;p17"/>
          <p:cNvPicPr preferRelativeResize="0"/>
          <p:nvPr/>
        </p:nvPicPr>
        <p:blipFill rotWithShape="1">
          <a:blip r:embed="rId3">
            <a:alphaModFix/>
          </a:blip>
          <a:srcRect l="34892" t="8" r="-37"/>
          <a:stretch/>
        </p:blipFill>
        <p:spPr>
          <a:xfrm>
            <a:off x="826718" y="3130523"/>
            <a:ext cx="5049708" cy="3304706"/>
          </a:xfrm>
          <a:custGeom>
            <a:avLst/>
            <a:gdLst/>
            <a:ahLst/>
            <a:cxnLst/>
            <a:rect l="l" t="t" r="r" b="b"/>
            <a:pathLst>
              <a:path w="4555700" h="2733294" extrusionOk="0">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ln>
            <a:noFill/>
          </a:ln>
        </p:spPr>
      </p:pic>
      <p:sp>
        <p:nvSpPr>
          <p:cNvPr id="291" name="Google Shape;291;p17"/>
          <p:cNvSpPr/>
          <p:nvPr/>
        </p:nvSpPr>
        <p:spPr>
          <a:xfrm flipH="1">
            <a:off x="0" y="5486400"/>
            <a:ext cx="2672863" cy="1371600"/>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2" name="Google Shape;292;p17" descr="Silhouette of two people&#10;&#10;Description automatically generated with low confidence"/>
          <p:cNvPicPr preferRelativeResize="0"/>
          <p:nvPr/>
        </p:nvPicPr>
        <p:blipFill rotWithShape="1">
          <a:blip r:embed="rId4">
            <a:alphaModFix/>
          </a:blip>
          <a:srcRect t="44570" r="-1" b="-3660"/>
          <a:stretch/>
        </p:blipFill>
        <p:spPr>
          <a:xfrm>
            <a:off x="1127342" y="917695"/>
            <a:ext cx="3691963" cy="2196783"/>
          </a:xfrm>
          <a:custGeom>
            <a:avLst/>
            <a:gdLst/>
            <a:ahLst/>
            <a:cxnLst/>
            <a:rect l="l" t="t" r="r" b="b"/>
            <a:pathLst>
              <a:path w="4438338" h="2323972" extrusionOk="0">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ln>
            <a:noFill/>
          </a:ln>
        </p:spPr>
      </p:pic>
      <p:sp>
        <p:nvSpPr>
          <p:cNvPr id="293" name="Google Shape;293;p17"/>
          <p:cNvSpPr/>
          <p:nvPr/>
        </p:nvSpPr>
        <p:spPr>
          <a:xfrm rot="1095198">
            <a:off x="1539683" y="162676"/>
            <a:ext cx="4083433" cy="4083433"/>
          </a:xfrm>
          <a:prstGeom prst="arc">
            <a:avLst>
              <a:gd name="adj1" fmla="val 17445962"/>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294" name="Google Shape;294;p17"/>
          <p:cNvGrpSpPr/>
          <p:nvPr/>
        </p:nvGrpSpPr>
        <p:grpSpPr>
          <a:xfrm>
            <a:off x="5809225" y="1937170"/>
            <a:ext cx="5760290" cy="4344576"/>
            <a:chOff x="0" y="3380"/>
            <a:chExt cx="5760290" cy="4344576"/>
          </a:xfrm>
        </p:grpSpPr>
        <p:cxnSp>
          <p:nvCxnSpPr>
            <p:cNvPr id="295" name="Google Shape;295;p17"/>
            <p:cNvCxnSpPr/>
            <p:nvPr/>
          </p:nvCxnSpPr>
          <p:spPr>
            <a:xfrm>
              <a:off x="0" y="3380"/>
              <a:ext cx="5760290" cy="0"/>
            </a:xfrm>
            <a:prstGeom prst="straightConnector1">
              <a:avLst/>
            </a:prstGeom>
            <a:solidFill>
              <a:schemeClr val="dk2"/>
            </a:solidFill>
            <a:ln w="12700" cap="flat" cmpd="sng">
              <a:solidFill>
                <a:schemeClr val="dk2"/>
              </a:solidFill>
              <a:prstDash val="solid"/>
              <a:miter lim="800000"/>
              <a:headEnd type="none" w="sm" len="sm"/>
              <a:tailEnd type="none" w="sm" len="sm"/>
            </a:ln>
          </p:spPr>
        </p:cxnSp>
        <p:sp>
          <p:nvSpPr>
            <p:cNvPr id="296" name="Google Shape;296;p17"/>
            <p:cNvSpPr/>
            <p:nvPr/>
          </p:nvSpPr>
          <p:spPr>
            <a:xfrm>
              <a:off x="0" y="3380"/>
              <a:ext cx="5760290" cy="175247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txBox="1"/>
            <p:nvPr/>
          </p:nvSpPr>
          <p:spPr>
            <a:xfrm>
              <a:off x="0" y="3380"/>
              <a:ext cx="5760290" cy="1752470"/>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Poppins"/>
                <a:buNone/>
              </a:pPr>
              <a:r>
                <a:rPr lang="en-US" sz="2600" b="0">
                  <a:solidFill>
                    <a:schemeClr val="dk1"/>
                  </a:solidFill>
                  <a:latin typeface="Poppins"/>
                  <a:ea typeface="Poppins"/>
                  <a:cs typeface="Poppins"/>
                  <a:sym typeface="Poppins"/>
                </a:rPr>
                <a:t>Reportable victims of suspected child abuse include any individual under age 18.</a:t>
              </a:r>
              <a:endParaRPr/>
            </a:p>
          </p:txBody>
        </p:sp>
        <p:cxnSp>
          <p:nvCxnSpPr>
            <p:cNvPr id="298" name="Google Shape;298;p17"/>
            <p:cNvCxnSpPr/>
            <p:nvPr/>
          </p:nvCxnSpPr>
          <p:spPr>
            <a:xfrm>
              <a:off x="0" y="1755851"/>
              <a:ext cx="5760290" cy="0"/>
            </a:xfrm>
            <a:prstGeom prst="straightConnector1">
              <a:avLst/>
            </a:prstGeom>
            <a:solidFill>
              <a:schemeClr val="dk2"/>
            </a:solidFill>
            <a:ln w="12700" cap="flat" cmpd="sng">
              <a:solidFill>
                <a:schemeClr val="dk2"/>
              </a:solidFill>
              <a:prstDash val="solid"/>
              <a:miter lim="800000"/>
              <a:headEnd type="none" w="sm" len="sm"/>
              <a:tailEnd type="none" w="sm" len="sm"/>
            </a:ln>
          </p:spPr>
        </p:cxnSp>
        <p:sp>
          <p:nvSpPr>
            <p:cNvPr id="299" name="Google Shape;299;p17"/>
            <p:cNvSpPr/>
            <p:nvPr/>
          </p:nvSpPr>
          <p:spPr>
            <a:xfrm>
              <a:off x="0" y="1755851"/>
              <a:ext cx="5760290" cy="259210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7"/>
            <p:cNvSpPr txBox="1"/>
            <p:nvPr/>
          </p:nvSpPr>
          <p:spPr>
            <a:xfrm>
              <a:off x="0" y="1755851"/>
              <a:ext cx="5760290" cy="2592105"/>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Poppins"/>
                <a:buNone/>
              </a:pPr>
              <a:r>
                <a:rPr lang="en-US" sz="2600" dirty="0">
                  <a:solidFill>
                    <a:schemeClr val="dk1"/>
                  </a:solidFill>
                  <a:latin typeface="Poppins"/>
                  <a:ea typeface="Poppins"/>
                  <a:cs typeface="Poppins"/>
                  <a:sym typeface="Poppins"/>
                </a:rPr>
                <a:t>Students age 18 or older who are </a:t>
              </a:r>
              <a:r>
                <a:rPr lang="en-US" sz="2600" b="1" dirty="0">
                  <a:solidFill>
                    <a:schemeClr val="dk1"/>
                  </a:solidFill>
                  <a:latin typeface="Poppins"/>
                  <a:ea typeface="Poppins"/>
                  <a:cs typeface="Poppins"/>
                  <a:sym typeface="Poppins"/>
                </a:rPr>
                <a:t>dependent adults </a:t>
              </a:r>
              <a:r>
                <a:rPr lang="en-US" sz="2600" dirty="0">
                  <a:solidFill>
                    <a:schemeClr val="dk1"/>
                  </a:solidFill>
                  <a:latin typeface="Poppins"/>
                  <a:ea typeface="Poppins"/>
                  <a:cs typeface="Poppins"/>
                  <a:sym typeface="Poppins"/>
                </a:rPr>
                <a:t>can be reported as victims of suspected dependent adult abuse to an adult protective agency.</a:t>
              </a:r>
              <a:endParaRPr dirty="0"/>
            </a:p>
          </p:txBody>
        </p:sp>
      </p:grpSp>
      <p:sp>
        <p:nvSpPr>
          <p:cNvPr id="301" name="Google Shape;301;p17"/>
          <p:cNvSpPr txBox="1"/>
          <p:nvPr/>
        </p:nvSpPr>
        <p:spPr>
          <a:xfrm>
            <a:off x="5876426" y="572872"/>
            <a:ext cx="5397237" cy="22149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600">
                <a:solidFill>
                  <a:schemeClr val="dk1"/>
                </a:solidFill>
                <a:latin typeface="Poppins"/>
                <a:ea typeface="Poppins"/>
                <a:cs typeface="Poppins"/>
                <a:sym typeface="Poppins"/>
              </a:rPr>
              <a:t>Child abuse can be committed by an adult or minor (e.g., child of any age to another child).</a:t>
            </a:r>
            <a:endParaRPr/>
          </a:p>
          <a:p>
            <a:pPr marL="0" marR="0" lvl="0" indent="0" algn="l" rtl="0">
              <a:spcBef>
                <a:spcPts val="1008"/>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3DE">
            <a:alpha val="14901"/>
          </a:srgbClr>
        </a:solidFill>
        <a:effectLst/>
      </p:bgPr>
    </p:bg>
    <p:spTree>
      <p:nvGrpSpPr>
        <p:cNvPr id="1" name="Shape 306"/>
        <p:cNvGrpSpPr/>
        <p:nvPr/>
      </p:nvGrpSpPr>
      <p:grpSpPr>
        <a:xfrm>
          <a:off x="0" y="0"/>
          <a:ext cx="0" cy="0"/>
          <a:chOff x="0" y="0"/>
          <a:chExt cx="0" cy="0"/>
        </a:xfrm>
      </p:grpSpPr>
      <p:sp>
        <p:nvSpPr>
          <p:cNvPr id="307" name="Google Shape;307;p18"/>
          <p:cNvSpPr/>
          <p:nvPr/>
        </p:nvSpPr>
        <p:spPr>
          <a:xfrm>
            <a:off x="0" y="0"/>
            <a:ext cx="12188952" cy="6858000"/>
          </a:xfrm>
          <a:prstGeom prst="rect">
            <a:avLst/>
          </a:prstGeom>
          <a:solidFill>
            <a:srgbClr val="F6F3DE">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18"/>
          <p:cNvSpPr txBox="1">
            <a:spLocks noGrp="1"/>
          </p:cNvSpPr>
          <p:nvPr>
            <p:ph type="title"/>
          </p:nvPr>
        </p:nvSpPr>
        <p:spPr>
          <a:xfrm>
            <a:off x="4346984" y="0"/>
            <a:ext cx="7351775" cy="1783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Poppins Medium"/>
              <a:buNone/>
            </a:pPr>
            <a:r>
              <a:rPr lang="en-US" sz="4000">
                <a:latin typeface="Poppins Medium"/>
                <a:ea typeface="Poppins Medium"/>
                <a:cs typeface="Poppins Medium"/>
                <a:sym typeface="Poppins Medium"/>
              </a:rPr>
              <a:t>Physical Abuse and Neglect</a:t>
            </a:r>
            <a:endParaRPr/>
          </a:p>
        </p:txBody>
      </p:sp>
      <p:pic>
        <p:nvPicPr>
          <p:cNvPr id="309" name="Google Shape;309;p18"/>
          <p:cNvPicPr preferRelativeResize="0"/>
          <p:nvPr/>
        </p:nvPicPr>
        <p:blipFill rotWithShape="1">
          <a:blip r:embed="rId3">
            <a:alphaModFix/>
          </a:blip>
          <a:srcRect l="8923" r="3279"/>
          <a:stretch/>
        </p:blipFill>
        <p:spPr>
          <a:xfrm>
            <a:off x="-8844" y="0"/>
            <a:ext cx="4375991"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10" name="Google Shape;310;p18"/>
          <p:cNvSpPr/>
          <p:nvPr/>
        </p:nvSpPr>
        <p:spPr>
          <a:xfrm>
            <a:off x="5297762" y="2374947"/>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18"/>
          <p:cNvSpPr txBox="1">
            <a:spLocks noGrp="1"/>
          </p:cNvSpPr>
          <p:nvPr>
            <p:ph type="body" idx="1"/>
          </p:nvPr>
        </p:nvSpPr>
        <p:spPr>
          <a:xfrm>
            <a:off x="4647905" y="2536110"/>
            <a:ext cx="7260289" cy="4002802"/>
          </a:xfrm>
          <a:prstGeom prst="rect">
            <a:avLst/>
          </a:prstGeom>
          <a:noFill/>
          <a:ln>
            <a:noFill/>
          </a:ln>
        </p:spPr>
        <p:txBody>
          <a:bodyPr spcFirstLastPara="1" wrap="square" lIns="91425" tIns="45700" rIns="91425" bIns="45700" anchor="t" anchorCtr="0">
            <a:noAutofit/>
          </a:bodyPr>
          <a:lstStyle/>
          <a:p>
            <a:pPr marL="114300" lvl="0" indent="0" algn="l" rtl="0">
              <a:lnSpc>
                <a:spcPct val="110000"/>
              </a:lnSpc>
              <a:spcBef>
                <a:spcPts val="0"/>
              </a:spcBef>
              <a:spcAft>
                <a:spcPts val="0"/>
              </a:spcAft>
              <a:buClr>
                <a:schemeClr val="dk1"/>
              </a:buClr>
              <a:buSzPts val="2400"/>
              <a:buNone/>
            </a:pPr>
            <a:r>
              <a:rPr lang="en-US" sz="2200" b="1">
                <a:latin typeface="Poppins"/>
                <a:ea typeface="Poppins"/>
                <a:cs typeface="Poppins"/>
                <a:sym typeface="Poppins"/>
              </a:rPr>
              <a:t>Physical Abuse </a:t>
            </a:r>
            <a:endParaRPr sz="2200">
              <a:latin typeface="Poppins"/>
              <a:ea typeface="Poppins"/>
              <a:cs typeface="Poppins"/>
              <a:sym typeface="Poppins"/>
            </a:endParaRPr>
          </a:p>
          <a:p>
            <a:pPr marL="101600" lvl="0" indent="0" algn="l" rtl="0">
              <a:lnSpc>
                <a:spcPct val="100000"/>
              </a:lnSpc>
              <a:spcBef>
                <a:spcPts val="440"/>
              </a:spcBef>
              <a:spcAft>
                <a:spcPts val="0"/>
              </a:spcAft>
              <a:buClr>
                <a:schemeClr val="dk1"/>
              </a:buClr>
              <a:buSzPts val="2400"/>
              <a:buNone/>
            </a:pPr>
            <a:r>
              <a:rPr lang="en-US" sz="2200">
                <a:latin typeface="Poppins"/>
                <a:ea typeface="Poppins"/>
                <a:cs typeface="Poppins"/>
                <a:sym typeface="Poppins"/>
              </a:rPr>
              <a:t>can be external or internal and includes injuries such as bruises, welts, burns, or cuts inflicted on a child by other than accidental means. Hazing may constitute physical abuse.</a:t>
            </a:r>
            <a:endParaRPr/>
          </a:p>
          <a:p>
            <a:pPr marL="342900" lvl="0" indent="-88900" algn="l" rtl="0">
              <a:lnSpc>
                <a:spcPct val="100000"/>
              </a:lnSpc>
              <a:spcBef>
                <a:spcPts val="440"/>
              </a:spcBef>
              <a:spcAft>
                <a:spcPts val="0"/>
              </a:spcAft>
              <a:buClr>
                <a:schemeClr val="dk1"/>
              </a:buClr>
              <a:buSzPts val="2200"/>
              <a:buNone/>
            </a:pPr>
            <a:endParaRPr sz="2200">
              <a:latin typeface="Poppins"/>
              <a:ea typeface="Poppins"/>
              <a:cs typeface="Poppins"/>
              <a:sym typeface="Poppins"/>
            </a:endParaRPr>
          </a:p>
          <a:p>
            <a:pPr marL="114300" lvl="0" indent="0" algn="l" rtl="0">
              <a:lnSpc>
                <a:spcPct val="100000"/>
              </a:lnSpc>
              <a:spcBef>
                <a:spcPts val="480"/>
              </a:spcBef>
              <a:spcAft>
                <a:spcPts val="0"/>
              </a:spcAft>
              <a:buClr>
                <a:schemeClr val="dk1"/>
              </a:buClr>
              <a:buSzPts val="2400"/>
              <a:buNone/>
            </a:pPr>
            <a:r>
              <a:rPr lang="en-US" sz="2200" b="1">
                <a:latin typeface="Poppins"/>
                <a:ea typeface="Poppins"/>
                <a:cs typeface="Poppins"/>
                <a:sym typeface="Poppins"/>
              </a:rPr>
              <a:t>Neglect</a:t>
            </a:r>
            <a:r>
              <a:rPr lang="en-US" sz="2200">
                <a:latin typeface="Poppins"/>
                <a:ea typeface="Poppins"/>
                <a:cs typeface="Poppins"/>
                <a:sym typeface="Poppins"/>
              </a:rPr>
              <a:t> </a:t>
            </a:r>
            <a:endParaRPr/>
          </a:p>
          <a:p>
            <a:pPr marL="114300" lvl="0" indent="0" algn="l" rtl="0">
              <a:lnSpc>
                <a:spcPct val="110000"/>
              </a:lnSpc>
              <a:spcBef>
                <a:spcPts val="440"/>
              </a:spcBef>
              <a:spcAft>
                <a:spcPts val="0"/>
              </a:spcAft>
              <a:buClr>
                <a:schemeClr val="dk1"/>
              </a:buClr>
              <a:buSzPts val="2200"/>
              <a:buNone/>
            </a:pPr>
            <a:r>
              <a:rPr lang="en-US" sz="2200">
                <a:latin typeface="Poppins"/>
                <a:ea typeface="Poppins"/>
                <a:cs typeface="Poppins"/>
                <a:sym typeface="Poppins"/>
              </a:rPr>
              <a:t>is the failure of a person having the care or custody of a child to provide adequate food, clothing, shelter, medical care, or supervision.  </a:t>
            </a:r>
            <a:endParaRPr/>
          </a:p>
        </p:txBody>
      </p:sp>
      <p:sp>
        <p:nvSpPr>
          <p:cNvPr id="312" name="Google Shape;312;p18"/>
          <p:cNvSpPr>
            <a:spLocks noGrp="1"/>
          </p:cNvSpPr>
          <p:nvPr>
            <p:ph type="sldNum" idx="12"/>
          </p:nvPr>
        </p:nvSpPr>
        <p:spPr>
          <a:xfrm>
            <a:off x="10052978" y="6356350"/>
            <a:ext cx="1300821" cy="365125"/>
          </a:xfrm>
          <a:prstGeom prst="bracketPair">
            <a:avLst/>
          </a:prstGeom>
          <a:noFill/>
          <a:ln>
            <a:noFill/>
          </a:ln>
        </p:spPr>
        <p:txBody>
          <a:bodyPr spcFirstLastPara="1" wrap="square" lIns="0" tIns="0" rIns="0" bIns="0" anchor="ctr" anchorCtr="0">
            <a:normAutofit/>
          </a:bodyPr>
          <a:lstStyle/>
          <a:p>
            <a:pPr marL="0" lvl="0" indent="0" algn="r" rtl="0">
              <a:spcBef>
                <a:spcPts val="0"/>
              </a:spcBef>
              <a:spcAft>
                <a:spcPts val="600"/>
              </a:spcAft>
              <a:buNone/>
            </a:pPr>
            <a:fld id="{00000000-1234-1234-1234-123412341234}" type="slidenum">
              <a:rPr lang="en-US"/>
              <a:t>18</a:t>
            </a:fld>
            <a:endParaRPr/>
          </a:p>
        </p:txBody>
      </p:sp>
      <p:sp>
        <p:nvSpPr>
          <p:cNvPr id="313" name="Google Shape;313;p18"/>
          <p:cNvSpPr/>
          <p:nvPr/>
        </p:nvSpPr>
        <p:spPr>
          <a:xfrm>
            <a:off x="5923280" y="3276600"/>
            <a:ext cx="325120" cy="3251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3DE">
            <a:alpha val="9803"/>
          </a:srgbClr>
        </a:solidFill>
        <a:effectLst/>
      </p:bgPr>
    </p:bg>
    <p:spTree>
      <p:nvGrpSpPr>
        <p:cNvPr id="1" name="Shape 318"/>
        <p:cNvGrpSpPr/>
        <p:nvPr/>
      </p:nvGrpSpPr>
      <p:grpSpPr>
        <a:xfrm>
          <a:off x="0" y="0"/>
          <a:ext cx="0" cy="0"/>
          <a:chOff x="0" y="0"/>
          <a:chExt cx="0" cy="0"/>
        </a:xfrm>
      </p:grpSpPr>
      <p:sp>
        <p:nvSpPr>
          <p:cNvPr id="319" name="Google Shape;319;p19"/>
          <p:cNvSpPr/>
          <p:nvPr/>
        </p:nvSpPr>
        <p:spPr>
          <a:xfrm>
            <a:off x="0" y="0"/>
            <a:ext cx="12192000" cy="6858000"/>
          </a:xfrm>
          <a:prstGeom prst="rect">
            <a:avLst/>
          </a:prstGeom>
          <a:solidFill>
            <a:srgbClr val="F6F3DE">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19"/>
          <p:cNvSpPr/>
          <p:nvPr/>
        </p:nvSpPr>
        <p:spPr>
          <a:xfrm rot="3967198" flipH="1">
            <a:off x="8631348" y="490493"/>
            <a:ext cx="2987899" cy="2987899"/>
          </a:xfrm>
          <a:prstGeom prst="arc">
            <a:avLst>
              <a:gd name="adj1" fmla="val 14441841"/>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21" name="Google Shape;321;p19"/>
          <p:cNvSpPr/>
          <p:nvPr/>
        </p:nvSpPr>
        <p:spPr>
          <a:xfrm flipH="1">
            <a:off x="0" y="5486400"/>
            <a:ext cx="2672863" cy="1371600"/>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2" name="Google Shape;322;p19" descr="A picture containing person, outdoor, sport, athletic game&#10;&#10;Description automatically generated"/>
          <p:cNvPicPr preferRelativeResize="0"/>
          <p:nvPr/>
        </p:nvPicPr>
        <p:blipFill rotWithShape="1">
          <a:blip r:embed="rId3">
            <a:alphaModFix/>
          </a:blip>
          <a:srcRect r="30192"/>
          <a:stretch/>
        </p:blipFill>
        <p:spPr>
          <a:xfrm>
            <a:off x="326023" y="2442425"/>
            <a:ext cx="3632843" cy="3473704"/>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323" name="Google Shape;323;p19"/>
          <p:cNvSpPr txBox="1">
            <a:spLocks noGrp="1"/>
          </p:cNvSpPr>
          <p:nvPr>
            <p:ph type="body" idx="1"/>
          </p:nvPr>
        </p:nvSpPr>
        <p:spPr>
          <a:xfrm>
            <a:off x="4077224" y="1024128"/>
            <a:ext cx="6803467" cy="5697347"/>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0"/>
              </a:spcBef>
              <a:spcAft>
                <a:spcPts val="0"/>
              </a:spcAft>
              <a:buClr>
                <a:schemeClr val="dk1"/>
              </a:buClr>
              <a:buSzPts val="2400"/>
              <a:buNone/>
            </a:pPr>
            <a:r>
              <a:rPr lang="en-US" sz="2400" b="1">
                <a:latin typeface="Poppins Medium"/>
                <a:ea typeface="Poppins Medium"/>
                <a:cs typeface="Poppins Medium"/>
                <a:sym typeface="Poppins Medium"/>
              </a:rPr>
              <a:t>Willful Cruelty or Unjustifiable Punishment</a:t>
            </a:r>
            <a:endParaRPr/>
          </a:p>
          <a:p>
            <a:pPr marL="107950" lvl="0" indent="0" algn="l" rtl="0">
              <a:lnSpc>
                <a:spcPct val="100000"/>
              </a:lnSpc>
              <a:spcBef>
                <a:spcPts val="440"/>
              </a:spcBef>
              <a:spcAft>
                <a:spcPts val="0"/>
              </a:spcAft>
              <a:buClr>
                <a:schemeClr val="dk1"/>
              </a:buClr>
              <a:buSzPts val="2300"/>
              <a:buNone/>
            </a:pPr>
            <a:r>
              <a:rPr lang="en-US" sz="2400">
                <a:latin typeface="Poppins"/>
                <a:ea typeface="Poppins"/>
                <a:cs typeface="Poppins"/>
                <a:sym typeface="Poppins"/>
              </a:rPr>
              <a:t>is a situation where any person willfully causes, inflicts, or permits unjustifiable physical pain or mental suffering, or permits the child to be placed in a situation in which the child’s person or health is endangered. </a:t>
            </a:r>
            <a:endParaRPr/>
          </a:p>
          <a:p>
            <a:pPr marL="342900" lvl="0" indent="0" algn="l" rtl="0">
              <a:lnSpc>
                <a:spcPct val="100000"/>
              </a:lnSpc>
              <a:spcBef>
                <a:spcPts val="440"/>
              </a:spcBef>
              <a:spcAft>
                <a:spcPts val="0"/>
              </a:spcAft>
              <a:buClr>
                <a:schemeClr val="dk1"/>
              </a:buClr>
              <a:buSzPts val="2200"/>
              <a:buNone/>
            </a:pPr>
            <a:endParaRPr sz="2400">
              <a:latin typeface="Poppins Medium"/>
              <a:ea typeface="Poppins Medium"/>
              <a:cs typeface="Poppins Medium"/>
              <a:sym typeface="Poppins Medium"/>
            </a:endParaRPr>
          </a:p>
          <a:p>
            <a:pPr marL="114300" lvl="1" indent="0" algn="l" rtl="0">
              <a:lnSpc>
                <a:spcPct val="100000"/>
              </a:lnSpc>
              <a:spcBef>
                <a:spcPts val="480"/>
              </a:spcBef>
              <a:spcAft>
                <a:spcPts val="0"/>
              </a:spcAft>
              <a:buClr>
                <a:schemeClr val="accent1"/>
              </a:buClr>
              <a:buSzPts val="2400"/>
              <a:buNone/>
            </a:pPr>
            <a:r>
              <a:rPr lang="en-US" b="1">
                <a:latin typeface="Poppins Medium"/>
                <a:ea typeface="Poppins Medium"/>
                <a:cs typeface="Poppins Medium"/>
                <a:sym typeface="Poppins Medium"/>
              </a:rPr>
              <a:t>Mental Suffering, Emotional Abuse</a:t>
            </a:r>
            <a:endParaRPr/>
          </a:p>
          <a:p>
            <a:pPr marL="114300" lvl="1" indent="0" algn="l" rtl="0">
              <a:lnSpc>
                <a:spcPct val="100000"/>
              </a:lnSpc>
              <a:spcBef>
                <a:spcPts val="480"/>
              </a:spcBef>
              <a:spcAft>
                <a:spcPts val="0"/>
              </a:spcAft>
              <a:buClr>
                <a:schemeClr val="accent1"/>
              </a:buClr>
              <a:buSzPts val="2400"/>
              <a:buNone/>
            </a:pPr>
            <a:r>
              <a:rPr lang="en-US">
                <a:latin typeface="Poppins"/>
                <a:ea typeface="Poppins"/>
                <a:cs typeface="Poppins"/>
                <a:sym typeface="Poppins"/>
              </a:rPr>
              <a:t>is a situation where mental suffering has been inflicted upon a child or that a child's emotional well-being is endangered. </a:t>
            </a:r>
            <a:endParaRPr b="1">
              <a:latin typeface="Poppins"/>
              <a:ea typeface="Poppins"/>
              <a:cs typeface="Poppins"/>
              <a:sym typeface="Poppins"/>
            </a:endParaRPr>
          </a:p>
          <a:p>
            <a:pPr marL="342900" lvl="0" indent="-88900" algn="l" rtl="0">
              <a:lnSpc>
                <a:spcPct val="90000"/>
              </a:lnSpc>
              <a:spcBef>
                <a:spcPts val="440"/>
              </a:spcBef>
              <a:spcAft>
                <a:spcPts val="0"/>
              </a:spcAft>
              <a:buClr>
                <a:schemeClr val="dk1"/>
              </a:buClr>
              <a:buSzPts val="2200"/>
              <a:buNone/>
            </a:pPr>
            <a:endParaRPr sz="1400" b="1"/>
          </a:p>
          <a:p>
            <a:pPr marL="342900" lvl="0" indent="-88900" algn="l" rtl="0">
              <a:lnSpc>
                <a:spcPct val="90000"/>
              </a:lnSpc>
              <a:spcBef>
                <a:spcPts val="440"/>
              </a:spcBef>
              <a:spcAft>
                <a:spcPts val="0"/>
              </a:spcAft>
              <a:buClr>
                <a:schemeClr val="dk1"/>
              </a:buClr>
              <a:buSzPts val="2200"/>
              <a:buNone/>
            </a:pPr>
            <a:endParaRPr sz="1400" b="1"/>
          </a:p>
          <a:p>
            <a:pPr marL="342900" lvl="0" indent="-88900" algn="l" rtl="0">
              <a:lnSpc>
                <a:spcPct val="90000"/>
              </a:lnSpc>
              <a:spcBef>
                <a:spcPts val="440"/>
              </a:spcBef>
              <a:spcAft>
                <a:spcPts val="0"/>
              </a:spcAft>
              <a:buClr>
                <a:schemeClr val="dk1"/>
              </a:buClr>
              <a:buSzPts val="2200"/>
              <a:buNone/>
            </a:pPr>
            <a:endParaRPr sz="1400" b="1"/>
          </a:p>
          <a:p>
            <a:pPr marL="342900" lvl="0" indent="-88900" algn="l" rtl="0">
              <a:lnSpc>
                <a:spcPct val="90000"/>
              </a:lnSpc>
              <a:spcBef>
                <a:spcPts val="440"/>
              </a:spcBef>
              <a:spcAft>
                <a:spcPts val="0"/>
              </a:spcAft>
              <a:buClr>
                <a:schemeClr val="dk1"/>
              </a:buClr>
              <a:buSzPts val="2200"/>
              <a:buNone/>
            </a:pPr>
            <a:endParaRPr sz="1400" b="1"/>
          </a:p>
          <a:p>
            <a:pPr marL="342900" lvl="0" indent="-88900" algn="l" rtl="0">
              <a:lnSpc>
                <a:spcPct val="90000"/>
              </a:lnSpc>
              <a:spcBef>
                <a:spcPts val="440"/>
              </a:spcBef>
              <a:spcAft>
                <a:spcPts val="0"/>
              </a:spcAft>
              <a:buClr>
                <a:schemeClr val="dk1"/>
              </a:buClr>
              <a:buSzPts val="2200"/>
              <a:buNone/>
            </a:pPr>
            <a:endParaRPr sz="1400" b="1"/>
          </a:p>
          <a:p>
            <a:pPr marL="342900" lvl="0" indent="-88900" algn="l" rtl="0">
              <a:lnSpc>
                <a:spcPct val="90000"/>
              </a:lnSpc>
              <a:spcBef>
                <a:spcPts val="440"/>
              </a:spcBef>
              <a:spcAft>
                <a:spcPts val="0"/>
              </a:spcAft>
              <a:buClr>
                <a:schemeClr val="dk1"/>
              </a:buClr>
              <a:buSzPts val="2200"/>
              <a:buNone/>
            </a:pPr>
            <a:endParaRPr sz="1400" b="1"/>
          </a:p>
          <a:p>
            <a:pPr marL="342900" lvl="0" indent="-88900" algn="l" rtl="0">
              <a:lnSpc>
                <a:spcPct val="90000"/>
              </a:lnSpc>
              <a:spcBef>
                <a:spcPts val="440"/>
              </a:spcBef>
              <a:spcAft>
                <a:spcPts val="0"/>
              </a:spcAft>
              <a:buClr>
                <a:schemeClr val="dk1"/>
              </a:buClr>
              <a:buSzPts val="2200"/>
              <a:buNone/>
            </a:pPr>
            <a:endParaRPr sz="1400" b="1"/>
          </a:p>
          <a:p>
            <a:pPr marL="342900" lvl="0" indent="-88900" algn="l" rtl="0">
              <a:lnSpc>
                <a:spcPct val="90000"/>
              </a:lnSpc>
              <a:spcBef>
                <a:spcPts val="440"/>
              </a:spcBef>
              <a:spcAft>
                <a:spcPts val="0"/>
              </a:spcAft>
              <a:buClr>
                <a:schemeClr val="dk1"/>
              </a:buClr>
              <a:buSzPts val="2200"/>
              <a:buNone/>
            </a:pPr>
            <a:endParaRPr sz="1400" b="1"/>
          </a:p>
          <a:p>
            <a:pPr marL="342900" lvl="0" indent="-88900" algn="l" rtl="0">
              <a:lnSpc>
                <a:spcPct val="90000"/>
              </a:lnSpc>
              <a:spcBef>
                <a:spcPts val="440"/>
              </a:spcBef>
              <a:spcAft>
                <a:spcPts val="0"/>
              </a:spcAft>
              <a:buClr>
                <a:schemeClr val="dk1"/>
              </a:buClr>
              <a:buSzPts val="2200"/>
              <a:buNone/>
            </a:pPr>
            <a:endParaRPr sz="1400" b="1"/>
          </a:p>
          <a:p>
            <a:pPr marL="342900" lvl="0" indent="-228600" algn="l" rtl="0">
              <a:lnSpc>
                <a:spcPct val="90000"/>
              </a:lnSpc>
              <a:spcBef>
                <a:spcPts val="400"/>
              </a:spcBef>
              <a:spcAft>
                <a:spcPts val="0"/>
              </a:spcAft>
              <a:buClr>
                <a:schemeClr val="dk1"/>
              </a:buClr>
              <a:buSzPts val="2000"/>
              <a:buNone/>
            </a:pPr>
            <a:endParaRPr sz="1400"/>
          </a:p>
        </p:txBody>
      </p:sp>
      <p:sp>
        <p:nvSpPr>
          <p:cNvPr id="324" name="Google Shape;324;p19"/>
          <p:cNvSpPr>
            <a:spLocks noGrp="1"/>
          </p:cNvSpPr>
          <p:nvPr>
            <p:ph type="sldNum" idx="12"/>
          </p:nvPr>
        </p:nvSpPr>
        <p:spPr>
          <a:xfrm>
            <a:off x="8610600" y="6356350"/>
            <a:ext cx="2743200" cy="365125"/>
          </a:xfrm>
          <a:prstGeom prst="bracketPair">
            <a:avLst/>
          </a:prstGeom>
          <a:noFill/>
          <a:ln>
            <a:noFill/>
          </a:ln>
        </p:spPr>
        <p:txBody>
          <a:bodyPr spcFirstLastPara="1" wrap="square" lIns="0" tIns="0" rIns="0" bIns="0" anchor="ctr" anchorCtr="0">
            <a:normAutofit/>
          </a:bodyPr>
          <a:lstStyle/>
          <a:p>
            <a:pPr marL="0" lvl="0" indent="0" algn="r" rtl="0">
              <a:spcBef>
                <a:spcPts val="0"/>
              </a:spcBef>
              <a:spcAft>
                <a:spcPts val="600"/>
              </a:spcAft>
              <a:buNone/>
            </a:pPr>
            <a:fld id="{00000000-1234-1234-1234-123412341234}" type="slidenum">
              <a:rPr lang="en-US"/>
              <a:t>19</a:t>
            </a:fld>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p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2"/>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2"/>
          <p:cNvSpPr txBox="1">
            <a:spLocks noGrp="1"/>
          </p:cNvSpPr>
          <p:nvPr>
            <p:ph type="title"/>
          </p:nvPr>
        </p:nvSpPr>
        <p:spPr>
          <a:xfrm>
            <a:off x="630936" y="4517136"/>
            <a:ext cx="3419856" cy="1600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800"/>
              <a:buFont typeface="Poppins Medium"/>
              <a:buNone/>
            </a:pPr>
            <a:r>
              <a:rPr lang="en-US" sz="4800">
                <a:solidFill>
                  <a:srgbClr val="FFFFFF"/>
                </a:solidFill>
                <a:latin typeface="Poppins Medium"/>
                <a:ea typeface="Poppins Medium"/>
                <a:cs typeface="Poppins Medium"/>
                <a:sym typeface="Poppins Medium"/>
              </a:rPr>
              <a:t>Training Objectives</a:t>
            </a:r>
            <a:endParaRPr/>
          </a:p>
        </p:txBody>
      </p:sp>
      <p:pic>
        <p:nvPicPr>
          <p:cNvPr id="106" name="Google Shape;106;p2" descr="A group of people posing for a photo&#10;&#10;Description automatically generated with medium confidence"/>
          <p:cNvPicPr preferRelativeResize="0"/>
          <p:nvPr/>
        </p:nvPicPr>
        <p:blipFill rotWithShape="1">
          <a:blip r:embed="rId3">
            <a:alphaModFix/>
          </a:blip>
          <a:srcRect r="3029" b="-2"/>
          <a:stretch/>
        </p:blipFill>
        <p:spPr>
          <a:xfrm>
            <a:off x="20" y="11"/>
            <a:ext cx="6095980" cy="3822181"/>
          </a:xfrm>
          <a:custGeom>
            <a:avLst/>
            <a:gdLst/>
            <a:ahLst/>
            <a:cxnLst/>
            <a:rect l="l" t="t" r="r" b="b"/>
            <a:pathLst>
              <a:path w="6005375" h="4196281" extrusionOk="0">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a:noFill/>
          <a:ln>
            <a:noFill/>
          </a:ln>
        </p:spPr>
      </p:pic>
      <p:pic>
        <p:nvPicPr>
          <p:cNvPr id="107" name="Google Shape;107;p2" descr="A group of people posing for a photo&#10;&#10;Description automatically generated"/>
          <p:cNvPicPr preferRelativeResize="0"/>
          <p:nvPr/>
        </p:nvPicPr>
        <p:blipFill rotWithShape="1">
          <a:blip r:embed="rId4">
            <a:alphaModFix/>
          </a:blip>
          <a:srcRect r="1616" b="-1"/>
          <a:stretch/>
        </p:blipFill>
        <p:spPr>
          <a:xfrm>
            <a:off x="6019800" y="-1"/>
            <a:ext cx="6172193" cy="3822181"/>
          </a:xfrm>
          <a:custGeom>
            <a:avLst/>
            <a:gdLst/>
            <a:ahLst/>
            <a:cxnLst/>
            <a:rect l="l" t="t" r="r" b="b"/>
            <a:pathLst>
              <a:path w="6006950" h="4187672" extrusionOk="0">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a:noFill/>
          <a:ln>
            <a:noFill/>
          </a:ln>
        </p:spPr>
      </p:pic>
      <p:sp>
        <p:nvSpPr>
          <p:cNvPr id="108" name="Google Shape;108;p2"/>
          <p:cNvSpPr/>
          <p:nvPr/>
        </p:nvSpPr>
        <p:spPr>
          <a:xfrm rot="5400000">
            <a:off x="3557015" y="5330952"/>
            <a:ext cx="1554480" cy="18288"/>
          </a:xfrm>
          <a:custGeom>
            <a:avLst/>
            <a:gdLst/>
            <a:ahLst/>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2"/>
          <p:cNvSpPr txBox="1">
            <a:spLocks noGrp="1"/>
          </p:cNvSpPr>
          <p:nvPr>
            <p:ph type="body" idx="1"/>
          </p:nvPr>
        </p:nvSpPr>
        <p:spPr>
          <a:xfrm>
            <a:off x="4617718" y="3915726"/>
            <a:ext cx="7291175" cy="3125498"/>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90000"/>
              </a:lnSpc>
              <a:spcBef>
                <a:spcPts val="0"/>
              </a:spcBef>
              <a:spcAft>
                <a:spcPts val="0"/>
              </a:spcAft>
              <a:buClr>
                <a:schemeClr val="dk1"/>
              </a:buClr>
              <a:buSzPct val="99099"/>
              <a:buNone/>
            </a:pPr>
            <a:endParaRPr sz="1200" i="1">
              <a:solidFill>
                <a:srgbClr val="FFFFFF"/>
              </a:solidFill>
            </a:endParaRPr>
          </a:p>
          <a:p>
            <a:pPr marL="0" lvl="0" indent="0" algn="l" rtl="0">
              <a:lnSpc>
                <a:spcPct val="90000"/>
              </a:lnSpc>
              <a:spcBef>
                <a:spcPts val="408"/>
              </a:spcBef>
              <a:spcAft>
                <a:spcPts val="0"/>
              </a:spcAft>
              <a:buClr>
                <a:schemeClr val="dk1"/>
              </a:buClr>
              <a:buSzPct val="99099"/>
              <a:buNone/>
            </a:pPr>
            <a:endParaRPr sz="1200">
              <a:solidFill>
                <a:srgbClr val="FFFFFF"/>
              </a:solidFill>
              <a:latin typeface="Lato"/>
              <a:ea typeface="Lato"/>
              <a:cs typeface="Lato"/>
              <a:sym typeface="Lato"/>
            </a:endParaRPr>
          </a:p>
          <a:p>
            <a:pPr marL="0" lvl="0" indent="0" algn="l" rtl="0">
              <a:lnSpc>
                <a:spcPct val="120000"/>
              </a:lnSpc>
              <a:spcBef>
                <a:spcPts val="200"/>
              </a:spcBef>
              <a:spcAft>
                <a:spcPts val="0"/>
              </a:spcAft>
              <a:buClr>
                <a:srgbClr val="FFFFFF"/>
              </a:buClr>
              <a:buSzPct val="41006"/>
              <a:buNone/>
            </a:pPr>
            <a:r>
              <a:rPr lang="en-US" sz="2900">
                <a:solidFill>
                  <a:srgbClr val="FFFFFF"/>
                </a:solidFill>
                <a:latin typeface="Poppins"/>
                <a:ea typeface="Poppins"/>
                <a:cs typeface="Poppins"/>
                <a:sym typeface="Poppins"/>
              </a:rPr>
              <a:t>Identify the different forms and signs of child abuse and neglect.</a:t>
            </a:r>
            <a:endParaRPr/>
          </a:p>
          <a:p>
            <a:pPr marL="0" lvl="0" indent="0" algn="l" rtl="0">
              <a:lnSpc>
                <a:spcPct val="120000"/>
              </a:lnSpc>
              <a:spcBef>
                <a:spcPts val="200"/>
              </a:spcBef>
              <a:spcAft>
                <a:spcPts val="0"/>
              </a:spcAft>
              <a:buClr>
                <a:schemeClr val="dk1"/>
              </a:buClr>
              <a:buSzPct val="41006"/>
              <a:buNone/>
            </a:pPr>
            <a:endParaRPr sz="2900">
              <a:solidFill>
                <a:srgbClr val="FFFFFF"/>
              </a:solidFill>
              <a:latin typeface="Poppins"/>
              <a:ea typeface="Poppins"/>
              <a:cs typeface="Poppins"/>
              <a:sym typeface="Poppins"/>
            </a:endParaRPr>
          </a:p>
          <a:p>
            <a:pPr marL="0" lvl="0" indent="0" algn="l" rtl="0">
              <a:lnSpc>
                <a:spcPct val="120000"/>
              </a:lnSpc>
              <a:spcBef>
                <a:spcPts val="200"/>
              </a:spcBef>
              <a:spcAft>
                <a:spcPts val="0"/>
              </a:spcAft>
              <a:buClr>
                <a:srgbClr val="FFFFFF"/>
              </a:buClr>
              <a:buSzPct val="41006"/>
              <a:buNone/>
            </a:pPr>
            <a:r>
              <a:rPr lang="en-US" sz="2900">
                <a:solidFill>
                  <a:srgbClr val="FFFFFF"/>
                </a:solidFill>
                <a:latin typeface="Poppins"/>
                <a:ea typeface="Poppins"/>
                <a:cs typeface="Poppins"/>
                <a:sym typeface="Poppins"/>
              </a:rPr>
              <a:t>Understand the legal obligations as mandated reporters and know the steps for reporting suspected child abuse.</a:t>
            </a:r>
            <a:endParaRPr/>
          </a:p>
          <a:p>
            <a:pPr marL="0" lvl="0" indent="0" algn="l" rtl="0">
              <a:lnSpc>
                <a:spcPct val="90000"/>
              </a:lnSpc>
              <a:spcBef>
                <a:spcPts val="408"/>
              </a:spcBef>
              <a:spcAft>
                <a:spcPts val="0"/>
              </a:spcAft>
              <a:buClr>
                <a:schemeClr val="dk1"/>
              </a:buClr>
              <a:buSzPct val="41006"/>
              <a:buNone/>
            </a:pPr>
            <a:endParaRPr sz="2900">
              <a:solidFill>
                <a:srgbClr val="FFFFFF"/>
              </a:solidFill>
              <a:latin typeface="Poppins"/>
              <a:ea typeface="Poppins"/>
              <a:cs typeface="Poppins"/>
              <a:sym typeface="Poppins"/>
            </a:endParaRPr>
          </a:p>
          <a:p>
            <a:pPr marL="0" lvl="0" indent="0" algn="l" rtl="0">
              <a:lnSpc>
                <a:spcPct val="90000"/>
              </a:lnSpc>
              <a:spcBef>
                <a:spcPts val="408"/>
              </a:spcBef>
              <a:spcAft>
                <a:spcPts val="0"/>
              </a:spcAft>
              <a:buClr>
                <a:schemeClr val="dk1"/>
              </a:buClr>
              <a:buSzPct val="99099"/>
              <a:buNone/>
            </a:pPr>
            <a:endParaRPr sz="1200" b="0">
              <a:solidFill>
                <a:srgbClr val="FFFFFF"/>
              </a:solidFill>
            </a:endParaRPr>
          </a:p>
          <a:p>
            <a:pPr marL="0" lvl="0" indent="0" algn="l" rtl="0">
              <a:lnSpc>
                <a:spcPct val="90000"/>
              </a:lnSpc>
              <a:spcBef>
                <a:spcPts val="1000"/>
              </a:spcBef>
              <a:spcAft>
                <a:spcPts val="0"/>
              </a:spcAft>
              <a:buClr>
                <a:schemeClr val="dk1"/>
              </a:buClr>
              <a:buSzPct val="100000"/>
              <a:buNone/>
            </a:pPr>
            <a:endParaRPr sz="1200">
              <a:solidFill>
                <a:srgbClr val="FFFFFF"/>
              </a:solidFill>
            </a:endParaRPr>
          </a:p>
        </p:txBody>
      </p:sp>
      <p:sp>
        <p:nvSpPr>
          <p:cNvPr id="110" name="Google Shape;110;p2"/>
          <p:cNvSpPr/>
          <p:nvPr/>
        </p:nvSpPr>
        <p:spPr>
          <a:xfrm>
            <a:off x="5562312" y="3002936"/>
            <a:ext cx="11260053"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3DE">
            <a:alpha val="9803"/>
          </a:srgbClr>
        </a:solidFill>
        <a:effectLst/>
      </p:bgPr>
    </p:bg>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Poppins Medium"/>
              <a:buNone/>
            </a:pPr>
            <a:r>
              <a:rPr lang="en-US" sz="4800">
                <a:latin typeface="Poppins Medium"/>
                <a:ea typeface="Poppins Medium"/>
                <a:cs typeface="Poppins Medium"/>
                <a:sym typeface="Poppins Medium"/>
              </a:rPr>
              <a:t>Sexual Abuse</a:t>
            </a:r>
            <a:endParaRPr/>
          </a:p>
        </p:txBody>
      </p:sp>
      <p:sp>
        <p:nvSpPr>
          <p:cNvPr id="331" name="Google Shape;331;p20"/>
          <p:cNvSpPr txBox="1">
            <a:spLocks noGrp="1"/>
          </p:cNvSpPr>
          <p:nvPr>
            <p:ph type="body" idx="1"/>
          </p:nvPr>
        </p:nvSpPr>
        <p:spPr>
          <a:xfrm>
            <a:off x="5080935" y="2443313"/>
            <a:ext cx="6309360" cy="395794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500"/>
              <a:buNone/>
            </a:pPr>
            <a:r>
              <a:rPr lang="en-US" sz="2500" b="1">
                <a:latin typeface="Poppins"/>
                <a:ea typeface="Poppins"/>
                <a:cs typeface="Poppins"/>
                <a:sym typeface="Poppins"/>
              </a:rPr>
              <a:t>Sexual Abuse </a:t>
            </a:r>
            <a:r>
              <a:rPr lang="en-US" sz="2500">
                <a:latin typeface="Poppins"/>
                <a:ea typeface="Poppins"/>
                <a:cs typeface="Poppins"/>
                <a:sym typeface="Poppins"/>
              </a:rPr>
              <a:t>includes rape, incest, lewd and lascivious acts, oral copulation, penetration of a genital or anal opening, including the use of any object, touching the genitals or intimate parts or the clothing covering them, or child molestation. </a:t>
            </a:r>
            <a:endParaRPr/>
          </a:p>
          <a:p>
            <a:pPr marL="228600" lvl="0" indent="-101600" algn="l" rtl="0">
              <a:lnSpc>
                <a:spcPct val="90000"/>
              </a:lnSpc>
              <a:spcBef>
                <a:spcPts val="1000"/>
              </a:spcBef>
              <a:spcAft>
                <a:spcPts val="0"/>
              </a:spcAft>
              <a:buClr>
                <a:schemeClr val="dk1"/>
              </a:buClr>
              <a:buSzPts val="2000"/>
              <a:buNone/>
            </a:pPr>
            <a:endParaRPr sz="2000"/>
          </a:p>
        </p:txBody>
      </p:sp>
      <p:pic>
        <p:nvPicPr>
          <p:cNvPr id="332" name="Google Shape;332;p20" descr="A picture containing indoor, person, hand, blur&#10;&#10;Description automatically generated"/>
          <p:cNvPicPr preferRelativeResize="0"/>
          <p:nvPr/>
        </p:nvPicPr>
        <p:blipFill rotWithShape="1">
          <a:blip r:embed="rId3">
            <a:alphaModFix/>
          </a:blip>
          <a:srcRect l="28254" r="26626" b="-1"/>
          <a:stretch/>
        </p:blipFill>
        <p:spPr>
          <a:xfrm>
            <a:off x="20" y="10"/>
            <a:ext cx="4635571" cy="6857990"/>
          </a:xfrm>
          <a:prstGeom prst="rect">
            <a:avLst/>
          </a:prstGeom>
          <a:noFill/>
          <a:ln>
            <a:noFill/>
          </a:ln>
        </p:spPr>
      </p:pic>
      <p:cxnSp>
        <p:nvCxnSpPr>
          <p:cNvPr id="333" name="Google Shape;333;p20"/>
          <p:cNvCxnSpPr/>
          <p:nvPr/>
        </p:nvCxnSpPr>
        <p:spPr>
          <a:xfrm>
            <a:off x="5080934" y="2115117"/>
            <a:ext cx="6309360" cy="0"/>
          </a:xfrm>
          <a:prstGeom prst="straightConnector1">
            <a:avLst/>
          </a:prstGeom>
          <a:noFill/>
          <a:ln w="19050" cap="flat" cmpd="sng">
            <a:solidFill>
              <a:srgbClr val="B27741"/>
            </a:solidFill>
            <a:prstDash val="solid"/>
            <a:miter lim="800000"/>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3DE">
            <a:alpha val="3921"/>
          </a:srgbClr>
        </a:solidFill>
        <a:effectLst/>
      </p:bgPr>
    </p:bg>
    <p:spTree>
      <p:nvGrpSpPr>
        <p:cNvPr id="1" name="Shape 338"/>
        <p:cNvGrpSpPr/>
        <p:nvPr/>
      </p:nvGrpSpPr>
      <p:grpSpPr>
        <a:xfrm>
          <a:off x="0" y="0"/>
          <a:ext cx="0" cy="0"/>
          <a:chOff x="0" y="0"/>
          <a:chExt cx="0" cy="0"/>
        </a:xfrm>
      </p:grpSpPr>
      <p:sp>
        <p:nvSpPr>
          <p:cNvPr id="339" name="Google Shape;339;p21"/>
          <p:cNvSpPr/>
          <p:nvPr/>
        </p:nvSpPr>
        <p:spPr>
          <a:xfrm>
            <a:off x="0" y="0"/>
            <a:ext cx="12188952" cy="6858000"/>
          </a:xfrm>
          <a:prstGeom prst="rect">
            <a:avLst/>
          </a:prstGeom>
          <a:solidFill>
            <a:srgbClr val="F6F3DE">
              <a:alpha val="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21"/>
          <p:cNvSpPr txBox="1">
            <a:spLocks noGrp="1"/>
          </p:cNvSpPr>
          <p:nvPr>
            <p:ph type="title"/>
          </p:nvPr>
        </p:nvSpPr>
        <p:spPr>
          <a:xfrm>
            <a:off x="337265" y="141298"/>
            <a:ext cx="11018520" cy="1434415"/>
          </a:xfrm>
          <a:prstGeom prst="rect">
            <a:avLst/>
          </a:prstGeom>
          <a:noFill/>
          <a:ln>
            <a:noFill/>
          </a:ln>
        </p:spPr>
        <p:txBody>
          <a:bodyPr spcFirstLastPara="1" wrap="square" lIns="91425" tIns="45700" rIns="91425" bIns="45700" anchor="b" anchorCtr="0">
            <a:normAutofit/>
          </a:bodyPr>
          <a:lstStyle/>
          <a:p>
            <a:pPr marL="388937" lvl="3" indent="0" algn="l" rtl="0">
              <a:lnSpc>
                <a:spcPct val="90000"/>
              </a:lnSpc>
              <a:spcBef>
                <a:spcPts val="0"/>
              </a:spcBef>
              <a:spcAft>
                <a:spcPts val="0"/>
              </a:spcAft>
              <a:buClr>
                <a:schemeClr val="accent1"/>
              </a:buClr>
              <a:buSzPts val="2400"/>
              <a:buFont typeface="Poppins Medium"/>
              <a:buNone/>
            </a:pPr>
            <a:r>
              <a:rPr lang="en-US" sz="4400">
                <a:latin typeface="Poppins Medium"/>
                <a:ea typeface="Poppins Medium"/>
                <a:cs typeface="Poppins Medium"/>
                <a:sym typeface="Poppins Medium"/>
              </a:rPr>
              <a:t>Commercial Sexual Exploitation of Children (CSEC)</a:t>
            </a:r>
            <a:endParaRPr/>
          </a:p>
        </p:txBody>
      </p:sp>
      <p:sp>
        <p:nvSpPr>
          <p:cNvPr id="341" name="Google Shape;341;p21"/>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p21"/>
          <p:cNvSpPr txBox="1">
            <a:spLocks noGrp="1"/>
          </p:cNvSpPr>
          <p:nvPr>
            <p:ph type="body" idx="1"/>
          </p:nvPr>
        </p:nvSpPr>
        <p:spPr>
          <a:xfrm>
            <a:off x="203684" y="1687795"/>
            <a:ext cx="7581891" cy="4946507"/>
          </a:xfrm>
          <a:prstGeom prst="rect">
            <a:avLst/>
          </a:prstGeom>
          <a:noFill/>
          <a:ln>
            <a:noFill/>
          </a:ln>
        </p:spPr>
        <p:txBody>
          <a:bodyPr spcFirstLastPara="1" wrap="square" lIns="91425" tIns="45700" rIns="91425" bIns="45700" anchor="t" anchorCtr="0">
            <a:normAutofit fontScale="85000" lnSpcReduction="20000"/>
          </a:bodyPr>
          <a:lstStyle/>
          <a:p>
            <a:pPr marL="388937" lvl="3" indent="0" algn="l" rtl="0">
              <a:lnSpc>
                <a:spcPct val="90000"/>
              </a:lnSpc>
              <a:spcBef>
                <a:spcPts val="0"/>
              </a:spcBef>
              <a:spcAft>
                <a:spcPts val="0"/>
              </a:spcAft>
              <a:buClr>
                <a:schemeClr val="accent1"/>
              </a:buClr>
              <a:buSzPct val="141176"/>
              <a:buNone/>
            </a:pPr>
            <a:endParaRPr sz="2000" b="1"/>
          </a:p>
          <a:p>
            <a:pPr marL="388937" lvl="3" indent="0" algn="l" rtl="0">
              <a:lnSpc>
                <a:spcPct val="90000"/>
              </a:lnSpc>
              <a:spcBef>
                <a:spcPts val="0"/>
              </a:spcBef>
              <a:spcAft>
                <a:spcPts val="0"/>
              </a:spcAft>
              <a:buClr>
                <a:schemeClr val="accent1"/>
              </a:buClr>
              <a:buSzPct val="104575"/>
              <a:buNone/>
            </a:pPr>
            <a:endParaRPr sz="2700" b="1">
              <a:latin typeface="Lato"/>
              <a:ea typeface="Lato"/>
              <a:cs typeface="Lato"/>
              <a:sym typeface="Lato"/>
            </a:endParaRPr>
          </a:p>
          <a:p>
            <a:pPr marL="388937" lvl="3" indent="0" algn="l" rtl="0">
              <a:lnSpc>
                <a:spcPct val="120000"/>
              </a:lnSpc>
              <a:spcBef>
                <a:spcPts val="0"/>
              </a:spcBef>
              <a:spcAft>
                <a:spcPts val="0"/>
              </a:spcAft>
              <a:buClr>
                <a:schemeClr val="accent1"/>
              </a:buClr>
              <a:buSzPct val="104575"/>
              <a:buNone/>
            </a:pPr>
            <a:r>
              <a:rPr lang="en-US" sz="2700">
                <a:solidFill>
                  <a:srgbClr val="3F3F3F"/>
                </a:solidFill>
                <a:latin typeface="Poppins"/>
                <a:ea typeface="Poppins"/>
                <a:cs typeface="Poppins"/>
                <a:sym typeface="Poppins"/>
              </a:rPr>
              <a:t>Occurs when a child is treated as a commercial sexual object in exchange for money or something of value.</a:t>
            </a:r>
            <a:endParaRPr/>
          </a:p>
          <a:p>
            <a:pPr marL="388937" lvl="3" indent="0" algn="l" rtl="0">
              <a:lnSpc>
                <a:spcPct val="120000"/>
              </a:lnSpc>
              <a:spcBef>
                <a:spcPts val="440"/>
              </a:spcBef>
              <a:spcAft>
                <a:spcPts val="0"/>
              </a:spcAft>
              <a:buClr>
                <a:schemeClr val="accent1"/>
              </a:buClr>
              <a:buSzPct val="95860"/>
              <a:buNone/>
            </a:pPr>
            <a:endParaRPr sz="2700">
              <a:solidFill>
                <a:srgbClr val="3F3F3F"/>
              </a:solidFill>
              <a:latin typeface="Poppins"/>
              <a:ea typeface="Poppins"/>
              <a:cs typeface="Poppins"/>
              <a:sym typeface="Poppins"/>
            </a:endParaRPr>
          </a:p>
          <a:p>
            <a:pPr marL="388937" lvl="3" indent="0" algn="l" rtl="0">
              <a:lnSpc>
                <a:spcPct val="120000"/>
              </a:lnSpc>
              <a:spcBef>
                <a:spcPts val="440"/>
              </a:spcBef>
              <a:spcAft>
                <a:spcPts val="0"/>
              </a:spcAft>
              <a:buClr>
                <a:schemeClr val="accent1"/>
              </a:buClr>
              <a:buSzPct val="95860"/>
              <a:buNone/>
            </a:pPr>
            <a:r>
              <a:rPr lang="en-US" sz="2700">
                <a:solidFill>
                  <a:srgbClr val="3F3F3F"/>
                </a:solidFill>
                <a:latin typeface="Poppins"/>
                <a:ea typeface="Poppins"/>
                <a:cs typeface="Poppins"/>
                <a:sym typeface="Poppins"/>
              </a:rPr>
              <a:t>It may also include conduct or encouragement of activities related to pornography.  </a:t>
            </a:r>
            <a:endParaRPr/>
          </a:p>
          <a:p>
            <a:pPr marL="388937" lvl="3" indent="0" algn="l" rtl="0">
              <a:lnSpc>
                <a:spcPct val="120000"/>
              </a:lnSpc>
              <a:spcBef>
                <a:spcPts val="440"/>
              </a:spcBef>
              <a:spcAft>
                <a:spcPts val="0"/>
              </a:spcAft>
              <a:buClr>
                <a:schemeClr val="accent1"/>
              </a:buClr>
              <a:buSzPct val="95860"/>
              <a:buNone/>
            </a:pPr>
            <a:endParaRPr sz="2700">
              <a:solidFill>
                <a:srgbClr val="3F3F3F"/>
              </a:solidFill>
              <a:latin typeface="Poppins"/>
              <a:ea typeface="Poppins"/>
              <a:cs typeface="Poppins"/>
              <a:sym typeface="Poppins"/>
            </a:endParaRPr>
          </a:p>
          <a:p>
            <a:pPr marL="388937" lvl="3" indent="0" algn="l" rtl="0">
              <a:lnSpc>
                <a:spcPct val="120000"/>
              </a:lnSpc>
              <a:spcBef>
                <a:spcPts val="440"/>
              </a:spcBef>
              <a:spcAft>
                <a:spcPts val="0"/>
              </a:spcAft>
              <a:buClr>
                <a:schemeClr val="accent1"/>
              </a:buClr>
              <a:buSzPct val="95860"/>
              <a:buNone/>
            </a:pPr>
            <a:r>
              <a:rPr lang="en-US" sz="2700">
                <a:solidFill>
                  <a:srgbClr val="3F3F3F"/>
                </a:solidFill>
                <a:latin typeface="Poppins"/>
                <a:ea typeface="Poppins"/>
                <a:cs typeface="Poppins"/>
                <a:sym typeface="Poppins"/>
              </a:rPr>
              <a:t>Any minor who is engaged in commercial sexual activity whether as a suspected victim, recruiter, or exploiter, must be reported as a victim of child abuse.  </a:t>
            </a:r>
            <a:endParaRPr/>
          </a:p>
          <a:p>
            <a:pPr marL="674687" lvl="3" indent="-158750" algn="l" rtl="0">
              <a:lnSpc>
                <a:spcPct val="90000"/>
              </a:lnSpc>
              <a:spcBef>
                <a:spcPts val="400"/>
              </a:spcBef>
              <a:spcAft>
                <a:spcPts val="0"/>
              </a:spcAft>
              <a:buClr>
                <a:schemeClr val="accent1"/>
              </a:buClr>
              <a:buSzPct val="117647"/>
              <a:buNone/>
            </a:pPr>
            <a:endParaRPr sz="2000"/>
          </a:p>
          <a:p>
            <a:pPr marL="342900" lvl="0" indent="-88900" algn="l" rtl="0">
              <a:lnSpc>
                <a:spcPct val="90000"/>
              </a:lnSpc>
              <a:spcBef>
                <a:spcPts val="440"/>
              </a:spcBef>
              <a:spcAft>
                <a:spcPts val="0"/>
              </a:spcAft>
              <a:buClr>
                <a:schemeClr val="dk1"/>
              </a:buClr>
              <a:buSzPct val="129411"/>
              <a:buNone/>
            </a:pPr>
            <a:endParaRPr sz="2000"/>
          </a:p>
        </p:txBody>
      </p:sp>
      <p:pic>
        <p:nvPicPr>
          <p:cNvPr id="343" name="Google Shape;343;p21" descr="A black and white photo of a person's face&#10;&#10;Description automatically generated with low confidence"/>
          <p:cNvPicPr preferRelativeResize="0"/>
          <p:nvPr/>
        </p:nvPicPr>
        <p:blipFill rotWithShape="1">
          <a:blip r:embed="rId3">
            <a:alphaModFix/>
          </a:blip>
          <a:srcRect l="21488" r="14295" b="2"/>
          <a:stretch/>
        </p:blipFill>
        <p:spPr>
          <a:xfrm>
            <a:off x="7883051" y="1911493"/>
            <a:ext cx="3987887" cy="44846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3DE">
            <a:alpha val="7843"/>
          </a:srgbClr>
        </a:solidFill>
        <a:effectLst/>
      </p:bgPr>
    </p:bg>
    <p:spTree>
      <p:nvGrpSpPr>
        <p:cNvPr id="1" name="Shape 348"/>
        <p:cNvGrpSpPr/>
        <p:nvPr/>
      </p:nvGrpSpPr>
      <p:grpSpPr>
        <a:xfrm>
          <a:off x="0" y="0"/>
          <a:ext cx="0" cy="0"/>
          <a:chOff x="0" y="0"/>
          <a:chExt cx="0" cy="0"/>
        </a:xfrm>
      </p:grpSpPr>
      <p:sp>
        <p:nvSpPr>
          <p:cNvPr id="349" name="Google Shape;349;p22"/>
          <p:cNvSpPr/>
          <p:nvPr/>
        </p:nvSpPr>
        <p:spPr>
          <a:xfrm>
            <a:off x="0" y="0"/>
            <a:ext cx="12192000" cy="6858000"/>
          </a:xfrm>
          <a:prstGeom prst="rect">
            <a:avLst/>
          </a:prstGeom>
          <a:solidFill>
            <a:srgbClr val="F6F3DE">
              <a:alpha val="784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22"/>
          <p:cNvSpPr txBox="1">
            <a:spLocks noGrp="1"/>
          </p:cNvSpPr>
          <p:nvPr>
            <p:ph type="title"/>
          </p:nvPr>
        </p:nvSpPr>
        <p:spPr>
          <a:xfrm>
            <a:off x="498280" y="294443"/>
            <a:ext cx="7985759" cy="155687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400"/>
              <a:buFont typeface="Poppins Medium"/>
              <a:buNone/>
            </a:pPr>
            <a:r>
              <a:rPr lang="en-US" sz="3400">
                <a:latin typeface="Poppins Medium"/>
                <a:ea typeface="Poppins Medium"/>
                <a:cs typeface="Poppins Medium"/>
                <a:sym typeface="Poppins Medium"/>
              </a:rPr>
              <a:t>Signs that a child or youth is a victim of Commercial Sexual Exploitation include:</a:t>
            </a:r>
            <a:endParaRPr/>
          </a:p>
        </p:txBody>
      </p:sp>
      <p:sp>
        <p:nvSpPr>
          <p:cNvPr id="351" name="Google Shape;351;p22"/>
          <p:cNvSpPr txBox="1">
            <a:spLocks noGrp="1"/>
          </p:cNvSpPr>
          <p:nvPr>
            <p:ph type="body" idx="1"/>
          </p:nvPr>
        </p:nvSpPr>
        <p:spPr>
          <a:xfrm>
            <a:off x="384048" y="2004891"/>
            <a:ext cx="8598270" cy="4624295"/>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rgbClr val="3F3F3F"/>
              </a:buClr>
              <a:buSzPts val="2400"/>
              <a:buChar char="•"/>
            </a:pPr>
            <a:r>
              <a:rPr lang="en-US" sz="2400">
                <a:solidFill>
                  <a:srgbClr val="3F3F3F"/>
                </a:solidFill>
                <a:latin typeface="Poppins"/>
                <a:ea typeface="Poppins"/>
                <a:cs typeface="Poppins"/>
                <a:sym typeface="Poppins"/>
              </a:rPr>
              <a:t>Behavior or attire that is not normative for their age</a:t>
            </a:r>
            <a:endParaRPr/>
          </a:p>
          <a:p>
            <a:pPr marL="228600" lvl="0" indent="-228600" algn="l" rtl="0">
              <a:lnSpc>
                <a:spcPct val="110000"/>
              </a:lnSpc>
              <a:spcBef>
                <a:spcPts val="1000"/>
              </a:spcBef>
              <a:spcAft>
                <a:spcPts val="0"/>
              </a:spcAft>
              <a:buClr>
                <a:srgbClr val="3F3F3F"/>
              </a:buClr>
              <a:buSzPts val="2400"/>
              <a:buChar char="•"/>
            </a:pPr>
            <a:r>
              <a:rPr lang="en-US" sz="2400">
                <a:solidFill>
                  <a:srgbClr val="3F3F3F"/>
                </a:solidFill>
                <a:latin typeface="Poppins"/>
                <a:ea typeface="Poppins"/>
                <a:cs typeface="Poppins"/>
                <a:sym typeface="Poppins"/>
              </a:rPr>
              <a:t>Tattoos and brandings of names, bar codes, and symbols of wealth (e.g., dollar signs, gold coins)</a:t>
            </a:r>
            <a:endParaRPr/>
          </a:p>
          <a:p>
            <a:pPr marL="228600" lvl="0" indent="-228600" algn="l" rtl="0">
              <a:lnSpc>
                <a:spcPct val="110000"/>
              </a:lnSpc>
              <a:spcBef>
                <a:spcPts val="1000"/>
              </a:spcBef>
              <a:spcAft>
                <a:spcPts val="0"/>
              </a:spcAft>
              <a:buClr>
                <a:srgbClr val="3F3F3F"/>
              </a:buClr>
              <a:buSzPts val="2400"/>
              <a:buChar char="•"/>
            </a:pPr>
            <a:r>
              <a:rPr lang="en-US" sz="2400">
                <a:solidFill>
                  <a:srgbClr val="3F3F3F"/>
                </a:solidFill>
                <a:latin typeface="Poppins"/>
                <a:ea typeface="Poppins"/>
                <a:cs typeface="Poppins"/>
                <a:sym typeface="Poppins"/>
              </a:rPr>
              <a:t>Frequently runs away from home</a:t>
            </a:r>
            <a:endParaRPr/>
          </a:p>
          <a:p>
            <a:pPr marL="228600" lvl="0" indent="-228600" algn="l" rtl="0">
              <a:lnSpc>
                <a:spcPct val="110000"/>
              </a:lnSpc>
              <a:spcBef>
                <a:spcPts val="1000"/>
              </a:spcBef>
              <a:spcAft>
                <a:spcPts val="0"/>
              </a:spcAft>
              <a:buClr>
                <a:srgbClr val="3F3F3F"/>
              </a:buClr>
              <a:buSzPts val="2400"/>
              <a:buChar char="•"/>
            </a:pPr>
            <a:r>
              <a:rPr lang="en-US" sz="2400">
                <a:solidFill>
                  <a:srgbClr val="3F3F3F"/>
                </a:solidFill>
                <a:latin typeface="Poppins"/>
                <a:ea typeface="Poppins"/>
                <a:cs typeface="Poppins"/>
                <a:sym typeface="Poppins"/>
              </a:rPr>
              <a:t>Frequent, unexplained absences with suspicious or scripted explanations </a:t>
            </a:r>
            <a:endParaRPr/>
          </a:p>
          <a:p>
            <a:pPr marL="228600" lvl="0" indent="-228600" algn="l" rtl="0">
              <a:lnSpc>
                <a:spcPct val="110000"/>
              </a:lnSpc>
              <a:spcBef>
                <a:spcPts val="1000"/>
              </a:spcBef>
              <a:spcAft>
                <a:spcPts val="0"/>
              </a:spcAft>
              <a:buClr>
                <a:srgbClr val="3F3F3F"/>
              </a:buClr>
              <a:buSzPts val="2400"/>
              <a:buChar char="•"/>
            </a:pPr>
            <a:r>
              <a:rPr lang="en-US" sz="2400">
                <a:solidFill>
                  <a:srgbClr val="3F3F3F"/>
                </a:solidFill>
                <a:latin typeface="Poppins"/>
                <a:ea typeface="Poppins"/>
                <a:cs typeface="Poppins"/>
                <a:sym typeface="Poppins"/>
              </a:rPr>
              <a:t>Has an adult “boyfriend”, “daddy”, or “auntie” with whom the child usually appears unusually deferential</a:t>
            </a:r>
            <a:endParaRPr/>
          </a:p>
          <a:p>
            <a:pPr marL="0" lvl="0" indent="0" algn="l" rtl="0">
              <a:lnSpc>
                <a:spcPct val="90000"/>
              </a:lnSpc>
              <a:spcBef>
                <a:spcPts val="1000"/>
              </a:spcBef>
              <a:spcAft>
                <a:spcPts val="0"/>
              </a:spcAft>
              <a:buClr>
                <a:schemeClr val="dk1"/>
              </a:buClr>
              <a:buSzPts val="1600"/>
              <a:buNone/>
            </a:pPr>
            <a:endParaRPr sz="1600"/>
          </a:p>
          <a:p>
            <a:pPr marL="228600" lvl="0" indent="-127000" algn="l" rtl="0">
              <a:lnSpc>
                <a:spcPct val="90000"/>
              </a:lnSpc>
              <a:spcBef>
                <a:spcPts val="1000"/>
              </a:spcBef>
              <a:spcAft>
                <a:spcPts val="0"/>
              </a:spcAft>
              <a:buClr>
                <a:schemeClr val="dk1"/>
              </a:buClr>
              <a:buSzPts val="1600"/>
              <a:buNone/>
            </a:pPr>
            <a:endParaRPr sz="1600"/>
          </a:p>
          <a:p>
            <a:pPr marL="228600" lvl="0" indent="-127000" algn="l" rtl="0">
              <a:lnSpc>
                <a:spcPct val="90000"/>
              </a:lnSpc>
              <a:spcBef>
                <a:spcPts val="1000"/>
              </a:spcBef>
              <a:spcAft>
                <a:spcPts val="0"/>
              </a:spcAft>
              <a:buClr>
                <a:schemeClr val="dk1"/>
              </a:buClr>
              <a:buSzPts val="1600"/>
              <a:buNone/>
            </a:pPr>
            <a:endParaRPr sz="1600"/>
          </a:p>
        </p:txBody>
      </p:sp>
      <p:pic>
        <p:nvPicPr>
          <p:cNvPr id="352" name="Google Shape;352;p22"/>
          <p:cNvPicPr preferRelativeResize="0"/>
          <p:nvPr/>
        </p:nvPicPr>
        <p:blipFill rotWithShape="1">
          <a:blip r:embed="rId3">
            <a:alphaModFix/>
          </a:blip>
          <a:srcRect l="90" r="35906" b="-4"/>
          <a:stretch/>
        </p:blipFill>
        <p:spPr>
          <a:xfrm>
            <a:off x="8982319" y="150986"/>
            <a:ext cx="3081664" cy="2962635"/>
          </a:xfrm>
          <a:prstGeom prst="rect">
            <a:avLst/>
          </a:prstGeom>
          <a:noFill/>
          <a:ln>
            <a:noFill/>
          </a:ln>
        </p:spPr>
      </p:pic>
      <p:pic>
        <p:nvPicPr>
          <p:cNvPr id="353" name="Google Shape;353;p22"/>
          <p:cNvPicPr preferRelativeResize="0"/>
          <p:nvPr/>
        </p:nvPicPr>
        <p:blipFill rotWithShape="1">
          <a:blip r:embed="rId4">
            <a:alphaModFix/>
          </a:blip>
          <a:srcRect l="-130" t="454" r="7273" b="2799"/>
          <a:stretch/>
        </p:blipFill>
        <p:spPr>
          <a:xfrm>
            <a:off x="9015732" y="3113621"/>
            <a:ext cx="3048251" cy="3154477"/>
          </a:xfrm>
          <a:prstGeom prst="rect">
            <a:avLst/>
          </a:prstGeom>
          <a:noFill/>
          <a:ln>
            <a:noFill/>
          </a:ln>
        </p:spPr>
      </p:pic>
      <p:sp>
        <p:nvSpPr>
          <p:cNvPr id="354" name="Google Shape;354;p22"/>
          <p:cNvSpPr/>
          <p:nvPr/>
        </p:nvSpPr>
        <p:spPr>
          <a:xfrm rot="10800000" flipH="1">
            <a:off x="0" y="6400799"/>
            <a:ext cx="12192000" cy="456773"/>
          </a:xfrm>
          <a:prstGeom prst="rect">
            <a:avLst/>
          </a:prstGeom>
          <a:gradFill>
            <a:gsLst>
              <a:gs pos="0">
                <a:schemeClr val="accent1"/>
              </a:gs>
              <a:gs pos="66000">
                <a:srgbClr val="000000"/>
              </a:gs>
              <a:gs pos="100000">
                <a:srgbClr val="000000"/>
              </a:gs>
            </a:gsLst>
            <a:lin ang="10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22"/>
          <p:cNvSpPr/>
          <p:nvPr/>
        </p:nvSpPr>
        <p:spPr>
          <a:xfrm flipH="1">
            <a:off x="1" y="6400800"/>
            <a:ext cx="8153398" cy="456772"/>
          </a:xfrm>
          <a:prstGeom prst="rect">
            <a:avLst/>
          </a:prstGeom>
          <a:gradFill>
            <a:gsLst>
              <a:gs pos="0">
                <a:srgbClr val="000000">
                  <a:alpha val="62745"/>
                </a:srgbClr>
              </a:gs>
              <a:gs pos="100000">
                <a:srgbClr val="2F5496"/>
              </a:gs>
            </a:gsLst>
            <a:lin ang="17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3DE">
            <a:alpha val="25882"/>
          </a:srgbClr>
        </a:solidFill>
        <a:effectLst/>
      </p:bgPr>
    </p:bg>
    <p:spTree>
      <p:nvGrpSpPr>
        <p:cNvPr id="1" name="Shape 360"/>
        <p:cNvGrpSpPr/>
        <p:nvPr/>
      </p:nvGrpSpPr>
      <p:grpSpPr>
        <a:xfrm>
          <a:off x="0" y="0"/>
          <a:ext cx="0" cy="0"/>
          <a:chOff x="0" y="0"/>
          <a:chExt cx="0" cy="0"/>
        </a:xfrm>
      </p:grpSpPr>
      <p:sp>
        <p:nvSpPr>
          <p:cNvPr id="361" name="Google Shape;361;p23"/>
          <p:cNvSpPr txBox="1">
            <a:spLocks noGrp="1"/>
          </p:cNvSpPr>
          <p:nvPr>
            <p:ph type="title"/>
          </p:nvPr>
        </p:nvSpPr>
        <p:spPr>
          <a:xfrm>
            <a:off x="176247" y="3903663"/>
            <a:ext cx="3809336" cy="2452687"/>
          </a:xfrm>
          <a:prstGeom prst="rect">
            <a:avLst/>
          </a:prstGeom>
          <a:noFill/>
          <a:ln>
            <a:noFill/>
          </a:ln>
        </p:spPr>
        <p:txBody>
          <a:bodyPr spcFirstLastPara="1" wrap="square" lIns="91425" tIns="45700" rIns="91425" bIns="45700" anchor="ctr" anchorCtr="0">
            <a:normAutofit/>
          </a:bodyPr>
          <a:lstStyle/>
          <a:p>
            <a:pPr marL="114300" lvl="0" indent="0" algn="l" rtl="0">
              <a:lnSpc>
                <a:spcPct val="90000"/>
              </a:lnSpc>
              <a:spcBef>
                <a:spcPts val="0"/>
              </a:spcBef>
              <a:spcAft>
                <a:spcPts val="0"/>
              </a:spcAft>
              <a:buClr>
                <a:schemeClr val="dk1"/>
              </a:buClr>
              <a:buSzPts val="3200"/>
              <a:buFont typeface="Poppins Medium"/>
              <a:buNone/>
            </a:pPr>
            <a:r>
              <a:rPr lang="en-US" sz="5000" dirty="0">
                <a:latin typeface="Poppins Medium"/>
                <a:ea typeface="Poppins Medium"/>
                <a:cs typeface="Poppins Medium"/>
                <a:sym typeface="Poppins Medium"/>
              </a:rPr>
              <a:t>Grooming</a:t>
            </a:r>
            <a:endParaRPr dirty="0"/>
          </a:p>
        </p:txBody>
      </p:sp>
      <p:pic>
        <p:nvPicPr>
          <p:cNvPr id="362" name="Google Shape;362;p23" descr="A picture containing person, person, indoor, people"/>
          <p:cNvPicPr preferRelativeResize="0"/>
          <p:nvPr/>
        </p:nvPicPr>
        <p:blipFill rotWithShape="1">
          <a:blip r:embed="rId3">
            <a:alphaModFix/>
          </a:blip>
          <a:srcRect t="20087" b="34317"/>
          <a:stretch/>
        </p:blipFill>
        <p:spPr>
          <a:xfrm>
            <a:off x="20" y="10"/>
            <a:ext cx="12191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363" name="Google Shape;363;p23"/>
          <p:cNvSpPr txBox="1">
            <a:spLocks noGrp="1"/>
          </p:cNvSpPr>
          <p:nvPr>
            <p:ph type="body" idx="1"/>
          </p:nvPr>
        </p:nvSpPr>
        <p:spPr>
          <a:xfrm>
            <a:off x="3686698" y="3903663"/>
            <a:ext cx="8329055" cy="3323929"/>
          </a:xfrm>
          <a:prstGeom prst="rect">
            <a:avLst/>
          </a:prstGeom>
          <a:noFill/>
          <a:ln>
            <a:noFill/>
          </a:ln>
        </p:spPr>
        <p:txBody>
          <a:bodyPr spcFirstLastPara="1" wrap="square" lIns="91425" tIns="45700" rIns="91425" bIns="45700" anchor="ctr" anchorCtr="0">
            <a:normAutofit fontScale="92500" lnSpcReduction="20000"/>
          </a:bodyPr>
          <a:lstStyle/>
          <a:p>
            <a:pPr marL="114300" lvl="0" indent="0" algn="l" rtl="0">
              <a:lnSpc>
                <a:spcPct val="90000"/>
              </a:lnSpc>
              <a:spcBef>
                <a:spcPts val="0"/>
              </a:spcBef>
              <a:spcAft>
                <a:spcPts val="0"/>
              </a:spcAft>
              <a:buClr>
                <a:schemeClr val="dk1"/>
              </a:buClr>
              <a:buSzPct val="144144"/>
              <a:buNone/>
            </a:pPr>
            <a:endParaRPr sz="2400" b="1">
              <a:solidFill>
                <a:srgbClr val="595959"/>
              </a:solidFill>
            </a:endParaRPr>
          </a:p>
          <a:p>
            <a:pPr marL="114300" lvl="0" indent="0" algn="l" rtl="0">
              <a:lnSpc>
                <a:spcPct val="120000"/>
              </a:lnSpc>
              <a:spcBef>
                <a:spcPts val="0"/>
              </a:spcBef>
              <a:spcAft>
                <a:spcPts val="0"/>
              </a:spcAft>
              <a:buClr>
                <a:srgbClr val="595959"/>
              </a:buClr>
              <a:buSzPct val="123552"/>
              <a:buNone/>
            </a:pPr>
            <a:r>
              <a:rPr lang="en-US">
                <a:solidFill>
                  <a:srgbClr val="595959"/>
                </a:solidFill>
                <a:latin typeface="Poppins"/>
                <a:ea typeface="Poppins"/>
                <a:cs typeface="Poppins"/>
                <a:sym typeface="Poppins"/>
              </a:rPr>
              <a:t>In an attempt to gain trust and confidence, a perpetrator may engage in “grooming” or adult sexual misconduct, that is physical or non-physical activity directed to the student,  student’s parents, or other adults with the purpose of developing a sexual or romantic relationship with the minor.</a:t>
            </a:r>
            <a:endParaRPr/>
          </a:p>
          <a:p>
            <a:pPr marL="342900" lvl="0" indent="0" algn="l" rtl="0">
              <a:lnSpc>
                <a:spcPct val="90000"/>
              </a:lnSpc>
              <a:spcBef>
                <a:spcPts val="1000"/>
              </a:spcBef>
              <a:spcAft>
                <a:spcPts val="0"/>
              </a:spcAft>
              <a:buClr>
                <a:schemeClr val="dk1"/>
              </a:buClr>
              <a:buSzPct val="100000"/>
              <a:buNone/>
            </a:pPr>
            <a:endParaRPr sz="1800"/>
          </a:p>
          <a:p>
            <a:pPr marL="342900" lvl="0" indent="0" algn="l" rtl="0">
              <a:lnSpc>
                <a:spcPct val="90000"/>
              </a:lnSpc>
              <a:spcBef>
                <a:spcPts val="1000"/>
              </a:spcBef>
              <a:spcAft>
                <a:spcPts val="0"/>
              </a:spcAft>
              <a:buClr>
                <a:schemeClr val="dk1"/>
              </a:buClr>
              <a:buSzPct val="100000"/>
              <a:buNone/>
            </a:pPr>
            <a:endParaRPr sz="1800"/>
          </a:p>
          <a:p>
            <a:pPr marL="342900" lvl="0" indent="-88900" algn="l" rtl="0">
              <a:lnSpc>
                <a:spcPct val="90000"/>
              </a:lnSpc>
              <a:spcBef>
                <a:spcPts val="440"/>
              </a:spcBef>
              <a:spcAft>
                <a:spcPts val="0"/>
              </a:spcAft>
              <a:buClr>
                <a:schemeClr val="dk1"/>
              </a:buClr>
              <a:buSzPct val="132132"/>
              <a:buNone/>
            </a:pPr>
            <a:endParaRPr sz="1800"/>
          </a:p>
          <a:p>
            <a:pPr marL="342900" lvl="0" indent="0" algn="l" rtl="0">
              <a:lnSpc>
                <a:spcPct val="90000"/>
              </a:lnSpc>
              <a:spcBef>
                <a:spcPts val="440"/>
              </a:spcBef>
              <a:spcAft>
                <a:spcPts val="0"/>
              </a:spcAft>
              <a:buClr>
                <a:schemeClr val="dk1"/>
              </a:buClr>
              <a:buSzPct val="100000"/>
              <a:buNone/>
            </a:pPr>
            <a:endParaRPr sz="1800"/>
          </a:p>
        </p:txBody>
      </p:sp>
      <p:sp>
        <p:nvSpPr>
          <p:cNvPr id="364" name="Google Shape;364;p23"/>
          <p:cNvSpPr>
            <a:spLocks noGrp="1"/>
          </p:cNvSpPr>
          <p:nvPr>
            <p:ph type="sldNum" idx="12"/>
          </p:nvPr>
        </p:nvSpPr>
        <p:spPr>
          <a:xfrm>
            <a:off x="8864600" y="6356350"/>
            <a:ext cx="2743200" cy="365125"/>
          </a:xfrm>
          <a:prstGeom prst="bracketPair">
            <a:avLst/>
          </a:prstGeom>
          <a:noFill/>
          <a:ln>
            <a:noFill/>
          </a:ln>
        </p:spPr>
        <p:txBody>
          <a:bodyPr spcFirstLastPara="1" wrap="square" lIns="0" tIns="0" rIns="0" bIns="0" anchor="ctr" anchorCtr="0">
            <a:normAutofit/>
          </a:bodyPr>
          <a:lstStyle/>
          <a:p>
            <a:pPr marL="0" lvl="0" indent="0" algn="r" rtl="0">
              <a:spcBef>
                <a:spcPts val="0"/>
              </a:spcBef>
              <a:spcAft>
                <a:spcPts val="600"/>
              </a:spcAft>
              <a:buNone/>
            </a:pPr>
            <a:fld id="{00000000-1234-1234-1234-123412341234}" type="slidenum">
              <a:rPr lang="en-US">
                <a:solidFill>
                  <a:srgbClr val="3F3F3F"/>
                </a:solidFill>
              </a:rPr>
              <a:t>23</a:t>
            </a:fld>
            <a:endParaRPr>
              <a:solidFill>
                <a:srgbClr val="3F3F3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3DE">
            <a:alpha val="15686"/>
          </a:srgbClr>
        </a:solidFill>
        <a:effectLst/>
      </p:bgPr>
    </p:bg>
    <p:spTree>
      <p:nvGrpSpPr>
        <p:cNvPr id="1" name="Shape 369"/>
        <p:cNvGrpSpPr/>
        <p:nvPr/>
      </p:nvGrpSpPr>
      <p:grpSpPr>
        <a:xfrm>
          <a:off x="0" y="0"/>
          <a:ext cx="0" cy="0"/>
          <a:chOff x="0" y="0"/>
          <a:chExt cx="0" cy="0"/>
        </a:xfrm>
      </p:grpSpPr>
      <p:sp>
        <p:nvSpPr>
          <p:cNvPr id="370" name="Google Shape;370;p24"/>
          <p:cNvSpPr/>
          <p:nvPr/>
        </p:nvSpPr>
        <p:spPr>
          <a:xfrm>
            <a:off x="0" y="0"/>
            <a:ext cx="12188952" cy="6858000"/>
          </a:xfrm>
          <a:prstGeom prst="rect">
            <a:avLst/>
          </a:prstGeom>
          <a:solidFill>
            <a:srgbClr val="F6F3DE">
              <a:alpha val="1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24"/>
          <p:cNvSpPr txBox="1">
            <a:spLocks noGrp="1"/>
          </p:cNvSpPr>
          <p:nvPr>
            <p:ph type="title"/>
          </p:nvPr>
        </p:nvSpPr>
        <p:spPr>
          <a:xfrm>
            <a:off x="635000" y="640823"/>
            <a:ext cx="3418659" cy="55831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000"/>
              <a:buFont typeface="Poppins Medium"/>
              <a:buNone/>
            </a:pPr>
            <a:r>
              <a:rPr lang="en-US" sz="5000" i="0" dirty="0">
                <a:latin typeface="Poppins Medium"/>
                <a:ea typeface="Poppins Medium"/>
                <a:cs typeface="Poppins Medium"/>
                <a:sym typeface="Poppins Medium"/>
              </a:rPr>
              <a:t>Grooming</a:t>
            </a:r>
            <a:endParaRPr dirty="0"/>
          </a:p>
        </p:txBody>
      </p:sp>
      <p:sp>
        <p:nvSpPr>
          <p:cNvPr id="372" name="Google Shape;372;p24"/>
          <p:cNvSpPr/>
          <p:nvPr/>
        </p:nvSpPr>
        <p:spPr>
          <a:xfrm rot="5400000">
            <a:off x="1627450" y="3462719"/>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73" name="Google Shape;373;p24"/>
          <p:cNvGrpSpPr/>
          <p:nvPr/>
        </p:nvGrpSpPr>
        <p:grpSpPr>
          <a:xfrm>
            <a:off x="4648018" y="953872"/>
            <a:ext cx="6900512" cy="4897027"/>
            <a:chOff x="0" y="313050"/>
            <a:chExt cx="6900512" cy="4897027"/>
          </a:xfrm>
        </p:grpSpPr>
        <p:sp>
          <p:nvSpPr>
            <p:cNvPr id="374" name="Google Shape;374;p24"/>
            <p:cNvSpPr/>
            <p:nvPr/>
          </p:nvSpPr>
          <p:spPr>
            <a:xfrm>
              <a:off x="0" y="313050"/>
              <a:ext cx="6900512" cy="2421899"/>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4"/>
            <p:cNvSpPr txBox="1"/>
            <p:nvPr/>
          </p:nvSpPr>
          <p:spPr>
            <a:xfrm>
              <a:off x="118227" y="431277"/>
              <a:ext cx="6664058" cy="2185445"/>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chemeClr val="lt1"/>
                </a:buClr>
                <a:buSzPts val="2300"/>
                <a:buFont typeface="Poppins"/>
                <a:buNone/>
              </a:pPr>
              <a:r>
                <a:rPr lang="en-US" sz="2300" i="0">
                  <a:solidFill>
                    <a:schemeClr val="lt1"/>
                  </a:solidFill>
                  <a:latin typeface="Poppins"/>
                  <a:ea typeface="Poppins"/>
                  <a:cs typeface="Poppins"/>
                  <a:sym typeface="Poppins"/>
                </a:rPr>
                <a:t>Grooming is defined as a set of manipulative behaviors that the perpetrator uses to gain access to a potential target, coerce them to agree to the abuse and reduce the risk of being caught. </a:t>
              </a:r>
              <a:endParaRPr sz="2300">
                <a:solidFill>
                  <a:schemeClr val="lt1"/>
                </a:solidFill>
                <a:latin typeface="Poppins"/>
                <a:ea typeface="Poppins"/>
                <a:cs typeface="Poppins"/>
                <a:sym typeface="Poppins"/>
              </a:endParaRPr>
            </a:p>
          </p:txBody>
        </p:sp>
        <p:sp>
          <p:nvSpPr>
            <p:cNvPr id="376" name="Google Shape;376;p24"/>
            <p:cNvSpPr/>
            <p:nvPr/>
          </p:nvSpPr>
          <p:spPr>
            <a:xfrm>
              <a:off x="0" y="2788178"/>
              <a:ext cx="6900512" cy="2421899"/>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4"/>
            <p:cNvSpPr txBox="1"/>
            <p:nvPr/>
          </p:nvSpPr>
          <p:spPr>
            <a:xfrm>
              <a:off x="118227" y="2906405"/>
              <a:ext cx="6664058" cy="2185445"/>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chemeClr val="lt1"/>
                </a:buClr>
                <a:buSzPts val="2300"/>
                <a:buFont typeface="Poppins"/>
                <a:buNone/>
              </a:pPr>
              <a:r>
                <a:rPr lang="en-US" sz="2300">
                  <a:solidFill>
                    <a:schemeClr val="lt1"/>
                  </a:solidFill>
                  <a:latin typeface="Poppins"/>
                  <a:ea typeface="Poppins"/>
                  <a:cs typeface="Poppins"/>
                  <a:sym typeface="Poppins"/>
                </a:rPr>
                <a:t>The intent of the abuser is to desensitize the </a:t>
              </a:r>
              <a:r>
                <a:rPr lang="en-US" sz="2300" strike="noStrike">
                  <a:solidFill>
                    <a:schemeClr val="lt1"/>
                  </a:solidFill>
                  <a:latin typeface="Poppins"/>
                  <a:ea typeface="Poppins"/>
                  <a:cs typeface="Poppins"/>
                  <a:sym typeface="Poppins"/>
                </a:rPr>
                <a:t>student, </a:t>
              </a:r>
              <a:r>
                <a:rPr lang="en-US" sz="2300">
                  <a:solidFill>
                    <a:schemeClr val="lt1"/>
                  </a:solidFill>
                  <a:latin typeface="Poppins"/>
                  <a:ea typeface="Poppins"/>
                  <a:cs typeface="Poppins"/>
                  <a:sym typeface="Poppins"/>
                </a:rPr>
                <a:t>family, and colleagues to inappropriate behaviors and makes the child feel special in sexual and non-sexual ways.</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3DE">
            <a:alpha val="9803"/>
          </a:srgbClr>
        </a:solidFill>
        <a:effectLst/>
      </p:bgPr>
    </p:bg>
    <p:spTree>
      <p:nvGrpSpPr>
        <p:cNvPr id="1" name="Shape 382"/>
        <p:cNvGrpSpPr/>
        <p:nvPr/>
      </p:nvGrpSpPr>
      <p:grpSpPr>
        <a:xfrm>
          <a:off x="0" y="0"/>
          <a:ext cx="0" cy="0"/>
          <a:chOff x="0" y="0"/>
          <a:chExt cx="0" cy="0"/>
        </a:xfrm>
      </p:grpSpPr>
      <p:sp>
        <p:nvSpPr>
          <p:cNvPr id="383" name="Google Shape;383;p25"/>
          <p:cNvSpPr/>
          <p:nvPr/>
        </p:nvSpPr>
        <p:spPr>
          <a:xfrm>
            <a:off x="0" y="2"/>
            <a:ext cx="12192000" cy="6857997"/>
          </a:xfrm>
          <a:prstGeom prst="rect">
            <a:avLst/>
          </a:prstGeom>
          <a:solidFill>
            <a:srgbClr val="F6F3DE">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25"/>
          <p:cNvSpPr txBox="1">
            <a:spLocks noGrp="1"/>
          </p:cNvSpPr>
          <p:nvPr>
            <p:ph type="title"/>
          </p:nvPr>
        </p:nvSpPr>
        <p:spPr>
          <a:xfrm>
            <a:off x="262811" y="0"/>
            <a:ext cx="7115019" cy="116496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Poppins"/>
              <a:buNone/>
            </a:pPr>
            <a:r>
              <a:rPr lang="en-US" sz="5400" dirty="0">
                <a:latin typeface="Poppins"/>
                <a:ea typeface="Poppins"/>
                <a:cs typeface="Poppins"/>
                <a:sym typeface="Poppins"/>
              </a:rPr>
              <a:t>Grooming</a:t>
            </a:r>
            <a:endParaRPr dirty="0"/>
          </a:p>
        </p:txBody>
      </p:sp>
      <p:sp>
        <p:nvSpPr>
          <p:cNvPr id="385" name="Google Shape;385;p25"/>
          <p:cNvSpPr txBox="1">
            <a:spLocks noGrp="1"/>
          </p:cNvSpPr>
          <p:nvPr>
            <p:ph type="body" idx="1"/>
          </p:nvPr>
        </p:nvSpPr>
        <p:spPr>
          <a:xfrm>
            <a:off x="400280" y="1394120"/>
            <a:ext cx="7817345" cy="516029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959"/>
              </a:buClr>
              <a:buSzPts val="2200"/>
              <a:buChar char="•"/>
            </a:pPr>
            <a:r>
              <a:rPr lang="en-US" sz="2200" b="0" i="0">
                <a:solidFill>
                  <a:srgbClr val="595959"/>
                </a:solidFill>
                <a:latin typeface="Poppins"/>
                <a:ea typeface="Poppins"/>
                <a:cs typeface="Poppins"/>
                <a:sym typeface="Poppins"/>
              </a:rPr>
              <a:t>On the surface, grooming can look like a close relationship between the perpetrator, the targeted child, and potentially the child’s caregivers.</a:t>
            </a:r>
            <a:r>
              <a:rPr lang="en-US" sz="2200">
                <a:solidFill>
                  <a:srgbClr val="595959"/>
                </a:solidFill>
                <a:latin typeface="Poppins"/>
                <a:ea typeface="Poppins"/>
                <a:cs typeface="Poppins"/>
                <a:sym typeface="Poppins"/>
              </a:rPr>
              <a:t> </a:t>
            </a:r>
            <a:endParaRPr sz="2200">
              <a:solidFill>
                <a:srgbClr val="595959"/>
              </a:solidFill>
              <a:latin typeface="Poppins"/>
              <a:ea typeface="Poppins"/>
              <a:cs typeface="Poppins"/>
              <a:sym typeface="Poppins"/>
            </a:endParaRPr>
          </a:p>
          <a:p>
            <a:pPr marL="228600" lvl="0" indent="-228600" algn="l" rtl="0">
              <a:lnSpc>
                <a:spcPct val="90000"/>
              </a:lnSpc>
              <a:spcBef>
                <a:spcPts val="1000"/>
              </a:spcBef>
              <a:spcAft>
                <a:spcPts val="0"/>
              </a:spcAft>
              <a:buClr>
                <a:srgbClr val="595959"/>
              </a:buClr>
              <a:buSzPts val="2200"/>
              <a:buChar char="•"/>
            </a:pPr>
            <a:r>
              <a:rPr lang="en-US" sz="2200" b="0" i="0">
                <a:solidFill>
                  <a:srgbClr val="595959"/>
                </a:solidFill>
                <a:latin typeface="Poppins"/>
                <a:ea typeface="Poppins"/>
                <a:cs typeface="Poppins"/>
                <a:sym typeface="Poppins"/>
              </a:rPr>
              <a:t>The grooming process is often misleading because the perpetrator may be well-known or highly regarded in the community. As a result, it’s easy to trust them.</a:t>
            </a:r>
            <a:endParaRPr sz="2200">
              <a:solidFill>
                <a:srgbClr val="595959"/>
              </a:solidFill>
              <a:latin typeface="Poppins"/>
              <a:ea typeface="Poppins"/>
              <a:cs typeface="Poppins"/>
              <a:sym typeface="Poppins"/>
            </a:endParaRPr>
          </a:p>
          <a:p>
            <a:pPr marL="228600" lvl="0" indent="-228600" algn="l" rtl="0">
              <a:lnSpc>
                <a:spcPct val="90000"/>
              </a:lnSpc>
              <a:spcBef>
                <a:spcPts val="1000"/>
              </a:spcBef>
              <a:spcAft>
                <a:spcPts val="0"/>
              </a:spcAft>
              <a:buClr>
                <a:srgbClr val="595959"/>
              </a:buClr>
              <a:buSzPts val="2200"/>
              <a:buChar char="•"/>
            </a:pPr>
            <a:r>
              <a:rPr lang="en-US" sz="2200" b="0" i="0">
                <a:solidFill>
                  <a:srgbClr val="595959"/>
                </a:solidFill>
                <a:latin typeface="Poppins"/>
                <a:ea typeface="Poppins"/>
                <a:cs typeface="Poppins"/>
                <a:sym typeface="Poppins"/>
              </a:rPr>
              <a:t>Grooming allows perpetrators to slowly overcome natural boundaries long before sexual abuse occurs.</a:t>
            </a:r>
            <a:endParaRPr/>
          </a:p>
          <a:p>
            <a:pPr marL="228600" lvl="0" indent="-228600" algn="l" rtl="0">
              <a:lnSpc>
                <a:spcPct val="90000"/>
              </a:lnSpc>
              <a:spcBef>
                <a:spcPts val="1000"/>
              </a:spcBef>
              <a:spcAft>
                <a:spcPts val="0"/>
              </a:spcAft>
              <a:buClr>
                <a:srgbClr val="595959"/>
              </a:buClr>
              <a:buSzPts val="2200"/>
              <a:buChar char="•"/>
            </a:pPr>
            <a:r>
              <a:rPr lang="en-US" sz="2200">
                <a:solidFill>
                  <a:srgbClr val="595959"/>
                </a:solidFill>
                <a:latin typeface="Poppins"/>
                <a:ea typeface="Poppins"/>
                <a:cs typeface="Poppins"/>
                <a:sym typeface="Poppins"/>
              </a:rPr>
              <a:t>Grooming activities vary but generally methodically increase over time and allow a perpetrator to test their targets as to gauging acceptance and silence at each step.</a:t>
            </a:r>
            <a:endParaRPr/>
          </a:p>
          <a:p>
            <a:pPr marL="228600" lvl="0" indent="-127000" algn="l" rtl="0">
              <a:lnSpc>
                <a:spcPct val="90000"/>
              </a:lnSpc>
              <a:spcBef>
                <a:spcPts val="1000"/>
              </a:spcBef>
              <a:spcAft>
                <a:spcPts val="0"/>
              </a:spcAft>
              <a:buClr>
                <a:schemeClr val="dk1"/>
              </a:buClr>
              <a:buSzPts val="1600"/>
              <a:buNone/>
            </a:pPr>
            <a:endParaRPr sz="1600">
              <a:latin typeface="Lato"/>
              <a:ea typeface="Lato"/>
              <a:cs typeface="Lato"/>
              <a:sym typeface="Lato"/>
            </a:endParaRPr>
          </a:p>
          <a:p>
            <a:pPr marL="0" lvl="0" indent="0" algn="l" rtl="0">
              <a:lnSpc>
                <a:spcPct val="90000"/>
              </a:lnSpc>
              <a:spcBef>
                <a:spcPts val="1000"/>
              </a:spcBef>
              <a:spcAft>
                <a:spcPts val="0"/>
              </a:spcAft>
              <a:buClr>
                <a:schemeClr val="dk1"/>
              </a:buClr>
              <a:buSzPts val="1600"/>
              <a:buNone/>
            </a:pPr>
            <a:endParaRPr sz="1600">
              <a:latin typeface="Lato"/>
              <a:ea typeface="Lato"/>
              <a:cs typeface="Lato"/>
              <a:sym typeface="Lato"/>
            </a:endParaRPr>
          </a:p>
          <a:p>
            <a:pPr marL="0" lvl="0" indent="0" algn="l" rtl="0">
              <a:lnSpc>
                <a:spcPct val="90000"/>
              </a:lnSpc>
              <a:spcBef>
                <a:spcPts val="1000"/>
              </a:spcBef>
              <a:spcAft>
                <a:spcPts val="0"/>
              </a:spcAft>
              <a:buClr>
                <a:schemeClr val="dk1"/>
              </a:buClr>
              <a:buSzPts val="1600"/>
              <a:buNone/>
            </a:pPr>
            <a:endParaRPr sz="1600">
              <a:latin typeface="Lato"/>
              <a:ea typeface="Lato"/>
              <a:cs typeface="Lato"/>
              <a:sym typeface="Lato"/>
            </a:endParaRPr>
          </a:p>
          <a:p>
            <a:pPr marL="228600" lvl="0" indent="-127000" algn="l" rtl="0">
              <a:lnSpc>
                <a:spcPct val="90000"/>
              </a:lnSpc>
              <a:spcBef>
                <a:spcPts val="1000"/>
              </a:spcBef>
              <a:spcAft>
                <a:spcPts val="0"/>
              </a:spcAft>
              <a:buClr>
                <a:schemeClr val="dk1"/>
              </a:buClr>
              <a:buSzPts val="1600"/>
              <a:buNone/>
            </a:pPr>
            <a:endParaRPr sz="1600">
              <a:latin typeface="Lato"/>
              <a:ea typeface="Lato"/>
              <a:cs typeface="Lato"/>
              <a:sym typeface="Lato"/>
            </a:endParaRPr>
          </a:p>
          <a:p>
            <a:pPr marL="228600" lvl="0" indent="-127000" algn="l" rtl="0">
              <a:lnSpc>
                <a:spcPct val="90000"/>
              </a:lnSpc>
              <a:spcBef>
                <a:spcPts val="1000"/>
              </a:spcBef>
              <a:spcAft>
                <a:spcPts val="0"/>
              </a:spcAft>
              <a:buClr>
                <a:schemeClr val="dk1"/>
              </a:buClr>
              <a:buSzPts val="1600"/>
              <a:buNone/>
            </a:pPr>
            <a:endParaRPr sz="1600"/>
          </a:p>
        </p:txBody>
      </p:sp>
      <p:pic>
        <p:nvPicPr>
          <p:cNvPr id="386" name="Google Shape;386;p25" descr="Icon&#10;&#10;Description automatically generated"/>
          <p:cNvPicPr preferRelativeResize="0"/>
          <p:nvPr/>
        </p:nvPicPr>
        <p:blipFill rotWithShape="1">
          <a:blip r:embed="rId3">
            <a:alphaModFix/>
          </a:blip>
          <a:srcRect r="3" b="3"/>
          <a:stretch/>
        </p:blipFill>
        <p:spPr>
          <a:xfrm>
            <a:off x="8482937" y="1202734"/>
            <a:ext cx="3577657" cy="3577657"/>
          </a:xfrm>
          <a:custGeom>
            <a:avLst/>
            <a:gdLst/>
            <a:ahLst/>
            <a:cxnLst/>
            <a:rect l="l" t="t" r="r" b="b"/>
            <a:pathLst>
              <a:path w="4694238" h="4694238" extrusionOk="0">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a:noFill/>
          <a:ln>
            <a:noFill/>
          </a:ln>
        </p:spPr>
      </p:pic>
      <p:sp>
        <p:nvSpPr>
          <p:cNvPr id="387" name="Google Shape;387;p2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25"/>
          <p:cNvSpPr/>
          <p:nvPr/>
        </p:nvSpPr>
        <p:spPr>
          <a:xfrm flipH="1">
            <a:off x="4038600" y="6400799"/>
            <a:ext cx="8153398" cy="456772"/>
          </a:xfrm>
          <a:prstGeom prst="rect">
            <a:avLst/>
          </a:prstGeom>
          <a:gradFill>
            <a:gsLst>
              <a:gs pos="0">
                <a:srgbClr val="000000">
                  <a:alpha val="62745"/>
                </a:srgbClr>
              </a:gs>
              <a:gs pos="100000">
                <a:srgbClr val="2F5496"/>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3"/>
        <p:cNvGrpSpPr/>
        <p:nvPr/>
      </p:nvGrpSpPr>
      <p:grpSpPr>
        <a:xfrm>
          <a:off x="0" y="0"/>
          <a:ext cx="0" cy="0"/>
          <a:chOff x="0" y="0"/>
          <a:chExt cx="0" cy="0"/>
        </a:xfrm>
      </p:grpSpPr>
      <p:sp>
        <p:nvSpPr>
          <p:cNvPr id="394" name="Google Shape;394;p2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p26"/>
          <p:cNvSpPr txBox="1">
            <a:spLocks noGrp="1"/>
          </p:cNvSpPr>
          <p:nvPr>
            <p:ph type="title"/>
          </p:nvPr>
        </p:nvSpPr>
        <p:spPr>
          <a:xfrm>
            <a:off x="172303" y="-55515"/>
            <a:ext cx="7981096" cy="1556870"/>
          </a:xfrm>
          <a:prstGeom prst="rect">
            <a:avLst/>
          </a:prstGeom>
          <a:noFill/>
          <a:ln>
            <a:noFill/>
          </a:ln>
        </p:spPr>
        <p:txBody>
          <a:bodyPr spcFirstLastPara="1" wrap="square" lIns="91425" tIns="45700" rIns="91425" bIns="45700" anchor="b" anchorCtr="0">
            <a:normAutofit/>
          </a:bodyPr>
          <a:lstStyle/>
          <a:p>
            <a:pPr marL="114300" lvl="0" indent="0" algn="l" rtl="0">
              <a:lnSpc>
                <a:spcPct val="90000"/>
              </a:lnSpc>
              <a:spcBef>
                <a:spcPts val="440"/>
              </a:spcBef>
              <a:spcAft>
                <a:spcPts val="0"/>
              </a:spcAft>
              <a:buClr>
                <a:schemeClr val="dk1"/>
              </a:buClr>
              <a:buSzPts val="2200"/>
              <a:buFont typeface="Poppins Medium"/>
              <a:buNone/>
            </a:pPr>
            <a:r>
              <a:rPr lang="en-US" sz="3600">
                <a:latin typeface="Poppins Medium"/>
                <a:ea typeface="Poppins Medium"/>
                <a:cs typeface="Poppins Medium"/>
                <a:sym typeface="Poppins Medium"/>
              </a:rPr>
              <a:t>Signs that may signify grooming include, but are not limited to:</a:t>
            </a:r>
            <a:endParaRPr/>
          </a:p>
        </p:txBody>
      </p:sp>
      <p:sp>
        <p:nvSpPr>
          <p:cNvPr id="396" name="Google Shape;396;p26"/>
          <p:cNvSpPr txBox="1">
            <a:spLocks noGrp="1"/>
          </p:cNvSpPr>
          <p:nvPr>
            <p:ph type="body" idx="1"/>
          </p:nvPr>
        </p:nvSpPr>
        <p:spPr>
          <a:xfrm>
            <a:off x="249349" y="1501355"/>
            <a:ext cx="9014806" cy="4710842"/>
          </a:xfrm>
          <a:prstGeom prst="rect">
            <a:avLst/>
          </a:prstGeom>
          <a:noFill/>
          <a:ln>
            <a:noFill/>
          </a:ln>
        </p:spPr>
        <p:txBody>
          <a:bodyPr spcFirstLastPara="1" wrap="square" lIns="91425" tIns="45700" rIns="91425" bIns="45700" anchor="t" anchorCtr="0">
            <a:normAutofit lnSpcReduction="10000"/>
          </a:bodyPr>
          <a:lstStyle/>
          <a:p>
            <a:pPr marL="457200" lvl="0" indent="-139700" algn="l" rtl="0">
              <a:lnSpc>
                <a:spcPct val="90000"/>
              </a:lnSpc>
              <a:spcBef>
                <a:spcPts val="0"/>
              </a:spcBef>
              <a:spcAft>
                <a:spcPts val="0"/>
              </a:spcAft>
              <a:buClr>
                <a:schemeClr val="dk1"/>
              </a:buClr>
              <a:buSzPts val="3200"/>
              <a:buNone/>
            </a:pPr>
            <a:endParaRPr sz="1600" i="1"/>
          </a:p>
          <a:p>
            <a:pPr marL="457200" lvl="0" indent="-342900" algn="l" rtl="0">
              <a:lnSpc>
                <a:spcPct val="100000"/>
              </a:lnSpc>
              <a:spcBef>
                <a:spcPts val="440"/>
              </a:spcBef>
              <a:spcAft>
                <a:spcPts val="0"/>
              </a:spcAft>
              <a:buClr>
                <a:schemeClr val="dk1"/>
              </a:buClr>
              <a:buSzPts val="2200"/>
              <a:buChar char="•"/>
            </a:pPr>
            <a:r>
              <a:rPr lang="en-US" sz="2400">
                <a:latin typeface="Poppins"/>
                <a:ea typeface="Poppins"/>
                <a:cs typeface="Poppins"/>
                <a:sym typeface="Poppins"/>
              </a:rPr>
              <a:t>M</a:t>
            </a:r>
            <a:r>
              <a:rPr lang="en-US" sz="2400" b="0" i="0">
                <a:latin typeface="Poppins"/>
                <a:ea typeface="Poppins"/>
                <a:cs typeface="Poppins"/>
                <a:sym typeface="Poppins"/>
              </a:rPr>
              <a:t>aking close physical contact sexual, such as inappropriate tickling, wrestling, or play fighting</a:t>
            </a:r>
            <a:endParaRPr sz="2400">
              <a:latin typeface="Poppins"/>
              <a:ea typeface="Poppins"/>
              <a:cs typeface="Poppins"/>
              <a:sym typeface="Poppins"/>
            </a:endParaRPr>
          </a:p>
          <a:p>
            <a:pPr marL="444500" lvl="0" indent="-342900" algn="l" rtl="0">
              <a:lnSpc>
                <a:spcPct val="100000"/>
              </a:lnSpc>
              <a:spcBef>
                <a:spcPts val="1000"/>
              </a:spcBef>
              <a:spcAft>
                <a:spcPts val="0"/>
              </a:spcAft>
              <a:buClr>
                <a:schemeClr val="dk1"/>
              </a:buClr>
              <a:buSzPts val="2400"/>
              <a:buChar char="•"/>
            </a:pPr>
            <a:r>
              <a:rPr lang="en-US" sz="2400">
                <a:latin typeface="Poppins"/>
                <a:ea typeface="Poppins"/>
                <a:cs typeface="Poppins"/>
                <a:sym typeface="Poppins"/>
              </a:rPr>
              <a:t>Touching that is intimate or sexual in nature</a:t>
            </a:r>
            <a:endParaRPr/>
          </a:p>
          <a:p>
            <a:pPr marL="444500" lvl="0" indent="-342900" algn="l" rtl="0">
              <a:lnSpc>
                <a:spcPct val="100000"/>
              </a:lnSpc>
              <a:spcBef>
                <a:spcPts val="1000"/>
              </a:spcBef>
              <a:spcAft>
                <a:spcPts val="0"/>
              </a:spcAft>
              <a:buClr>
                <a:schemeClr val="dk1"/>
              </a:buClr>
              <a:buSzPts val="2400"/>
              <a:buChar char="•"/>
            </a:pPr>
            <a:r>
              <a:rPr lang="en-US" sz="2400">
                <a:latin typeface="Poppins"/>
                <a:ea typeface="Poppins"/>
                <a:cs typeface="Poppins"/>
                <a:sym typeface="Poppins"/>
              </a:rPr>
              <a:t>Personal or social media interaction without others knowledge or supervision</a:t>
            </a:r>
            <a:endParaRPr/>
          </a:p>
          <a:p>
            <a:pPr marL="444500" lvl="0" indent="-342900" algn="l" rtl="0">
              <a:lnSpc>
                <a:spcPct val="100000"/>
              </a:lnSpc>
              <a:spcBef>
                <a:spcPts val="1000"/>
              </a:spcBef>
              <a:spcAft>
                <a:spcPts val="0"/>
              </a:spcAft>
              <a:buClr>
                <a:schemeClr val="dk1"/>
              </a:buClr>
              <a:buSzPts val="2400"/>
              <a:buChar char="•"/>
            </a:pPr>
            <a:r>
              <a:rPr lang="en-US" sz="2400">
                <a:latin typeface="Poppins"/>
                <a:ea typeface="Poppins"/>
                <a:cs typeface="Poppins"/>
                <a:sym typeface="Poppins"/>
              </a:rPr>
              <a:t>Meeting a student in isolated situations off school grounds or outside of district activities</a:t>
            </a:r>
            <a:endParaRPr/>
          </a:p>
          <a:p>
            <a:pPr marL="444500" lvl="0" indent="-342900" algn="l" rtl="0">
              <a:lnSpc>
                <a:spcPct val="100000"/>
              </a:lnSpc>
              <a:spcBef>
                <a:spcPts val="1000"/>
              </a:spcBef>
              <a:spcAft>
                <a:spcPts val="0"/>
              </a:spcAft>
              <a:buClr>
                <a:schemeClr val="dk1"/>
              </a:buClr>
              <a:buSzPts val="2400"/>
              <a:buChar char="•"/>
            </a:pPr>
            <a:r>
              <a:rPr lang="en-US" sz="2400">
                <a:latin typeface="Poppins"/>
                <a:ea typeface="Poppins"/>
                <a:cs typeface="Poppins"/>
                <a:sym typeface="Poppins"/>
              </a:rPr>
              <a:t>Giving gifts or spending extra time with a student in nonsexual ways</a:t>
            </a:r>
            <a:endParaRPr/>
          </a:p>
          <a:p>
            <a:pPr marL="444500" lvl="0" indent="-342900" algn="l" rtl="0">
              <a:lnSpc>
                <a:spcPct val="100000"/>
              </a:lnSpc>
              <a:spcBef>
                <a:spcPts val="1000"/>
              </a:spcBef>
              <a:spcAft>
                <a:spcPts val="0"/>
              </a:spcAft>
              <a:buClr>
                <a:schemeClr val="dk1"/>
              </a:buClr>
              <a:buSzPts val="2400"/>
              <a:buChar char="•"/>
            </a:pPr>
            <a:r>
              <a:rPr lang="en-US" sz="2400">
                <a:latin typeface="Poppins"/>
                <a:ea typeface="Poppins"/>
                <a:cs typeface="Poppins"/>
                <a:sym typeface="Poppins"/>
              </a:rPr>
              <a:t>Sexual or personal oral or written comments made to a student</a:t>
            </a:r>
            <a:endParaRPr/>
          </a:p>
          <a:p>
            <a:pPr marL="114300" lvl="0" indent="0" algn="l" rtl="0">
              <a:lnSpc>
                <a:spcPct val="90000"/>
              </a:lnSpc>
              <a:spcBef>
                <a:spcPts val="100"/>
              </a:spcBef>
              <a:spcAft>
                <a:spcPts val="0"/>
              </a:spcAft>
              <a:buClr>
                <a:schemeClr val="dk1"/>
              </a:buClr>
              <a:buSzPts val="2200"/>
              <a:buNone/>
            </a:pPr>
            <a:endParaRPr sz="1600"/>
          </a:p>
          <a:p>
            <a:pPr marL="342900" lvl="0" indent="-88900" algn="l" rtl="0">
              <a:lnSpc>
                <a:spcPct val="90000"/>
              </a:lnSpc>
              <a:spcBef>
                <a:spcPts val="440"/>
              </a:spcBef>
              <a:spcAft>
                <a:spcPts val="0"/>
              </a:spcAft>
              <a:buClr>
                <a:schemeClr val="dk1"/>
              </a:buClr>
              <a:buSzPts val="2200"/>
              <a:buNone/>
            </a:pPr>
            <a:endParaRPr sz="1600"/>
          </a:p>
          <a:p>
            <a:pPr marL="342900" lvl="0" indent="-88900" algn="l" rtl="0">
              <a:lnSpc>
                <a:spcPct val="90000"/>
              </a:lnSpc>
              <a:spcBef>
                <a:spcPts val="440"/>
              </a:spcBef>
              <a:spcAft>
                <a:spcPts val="0"/>
              </a:spcAft>
              <a:buClr>
                <a:schemeClr val="dk1"/>
              </a:buClr>
              <a:buSzPts val="2200"/>
              <a:buNone/>
            </a:pPr>
            <a:endParaRPr sz="1600"/>
          </a:p>
          <a:p>
            <a:pPr marL="342900" lvl="0" indent="-88900" algn="l" rtl="0">
              <a:lnSpc>
                <a:spcPct val="90000"/>
              </a:lnSpc>
              <a:spcBef>
                <a:spcPts val="440"/>
              </a:spcBef>
              <a:spcAft>
                <a:spcPts val="0"/>
              </a:spcAft>
              <a:buClr>
                <a:schemeClr val="dk1"/>
              </a:buClr>
              <a:buSzPts val="2200"/>
              <a:buNone/>
            </a:pPr>
            <a:endParaRPr sz="1600"/>
          </a:p>
        </p:txBody>
      </p:sp>
      <p:pic>
        <p:nvPicPr>
          <p:cNvPr id="397" name="Google Shape;397;p26"/>
          <p:cNvPicPr preferRelativeResize="0"/>
          <p:nvPr/>
        </p:nvPicPr>
        <p:blipFill rotWithShape="1">
          <a:blip r:embed="rId3">
            <a:alphaModFix/>
          </a:blip>
          <a:srcRect l="14922" t="-2" r="-4491"/>
          <a:stretch/>
        </p:blipFill>
        <p:spPr>
          <a:xfrm>
            <a:off x="9431079" y="248285"/>
            <a:ext cx="2760921" cy="2124581"/>
          </a:xfrm>
          <a:prstGeom prst="rect">
            <a:avLst/>
          </a:prstGeom>
          <a:noFill/>
          <a:ln>
            <a:noFill/>
          </a:ln>
        </p:spPr>
      </p:pic>
      <p:pic>
        <p:nvPicPr>
          <p:cNvPr id="398" name="Google Shape;398;p26"/>
          <p:cNvPicPr preferRelativeResize="0"/>
          <p:nvPr/>
        </p:nvPicPr>
        <p:blipFill rotWithShape="1">
          <a:blip r:embed="rId4">
            <a:alphaModFix/>
          </a:blip>
          <a:srcRect l="-13963" t="-1072" r="-18377" b="295"/>
          <a:stretch/>
        </p:blipFill>
        <p:spPr>
          <a:xfrm>
            <a:off x="9121589" y="2447754"/>
            <a:ext cx="3428551" cy="3916262"/>
          </a:xfrm>
          <a:prstGeom prst="rect">
            <a:avLst/>
          </a:prstGeom>
          <a:noFill/>
          <a:ln>
            <a:noFill/>
          </a:ln>
        </p:spPr>
      </p:pic>
      <p:sp>
        <p:nvSpPr>
          <p:cNvPr id="399" name="Google Shape;399;p26"/>
          <p:cNvSpPr/>
          <p:nvPr/>
        </p:nvSpPr>
        <p:spPr>
          <a:xfrm rot="10800000" flipH="1">
            <a:off x="0" y="6400799"/>
            <a:ext cx="12192000" cy="456773"/>
          </a:xfrm>
          <a:prstGeom prst="rect">
            <a:avLst/>
          </a:prstGeom>
          <a:gradFill>
            <a:gsLst>
              <a:gs pos="0">
                <a:schemeClr val="accent1"/>
              </a:gs>
              <a:gs pos="66000">
                <a:srgbClr val="000000"/>
              </a:gs>
              <a:gs pos="100000">
                <a:srgbClr val="000000"/>
              </a:gs>
            </a:gsLst>
            <a:lin ang="10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26"/>
          <p:cNvSpPr/>
          <p:nvPr/>
        </p:nvSpPr>
        <p:spPr>
          <a:xfrm flipH="1">
            <a:off x="1" y="6400800"/>
            <a:ext cx="8153398" cy="456772"/>
          </a:xfrm>
          <a:prstGeom prst="rect">
            <a:avLst/>
          </a:prstGeom>
          <a:gradFill>
            <a:gsLst>
              <a:gs pos="0">
                <a:srgbClr val="000000">
                  <a:alpha val="62745"/>
                </a:srgbClr>
              </a:gs>
              <a:gs pos="100000">
                <a:srgbClr val="2F5496"/>
              </a:gs>
            </a:gsLst>
            <a:lin ang="17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26"/>
          <p:cNvSpPr>
            <a:spLocks noGrp="1"/>
          </p:cNvSpPr>
          <p:nvPr>
            <p:ph type="sldNum" idx="12"/>
          </p:nvPr>
        </p:nvSpPr>
        <p:spPr>
          <a:xfrm>
            <a:off x="11704320" y="6455664"/>
            <a:ext cx="448056" cy="365125"/>
          </a:xfrm>
          <a:prstGeom prst="bracketPair">
            <a:avLst/>
          </a:prstGeom>
          <a:noFill/>
          <a:ln>
            <a:noFill/>
          </a:ln>
        </p:spPr>
        <p:txBody>
          <a:bodyPr spcFirstLastPara="1" wrap="square" lIns="0" tIns="0" rIns="0" bIns="0" anchor="ctr" anchorCtr="0">
            <a:normAutofit/>
          </a:bodyPr>
          <a:lstStyle/>
          <a:p>
            <a:pPr marL="0" lvl="0" indent="0" algn="r" rtl="0">
              <a:spcBef>
                <a:spcPts val="0"/>
              </a:spcBef>
              <a:spcAft>
                <a:spcPts val="600"/>
              </a:spcAft>
              <a:buNone/>
            </a:pPr>
            <a:fld id="{00000000-1234-1234-1234-123412341234}" type="slidenum">
              <a:rPr lang="en-US" sz="1100">
                <a:solidFill>
                  <a:srgbClr val="FFFFFF"/>
                </a:solidFill>
              </a:rPr>
              <a:t>26</a:t>
            </a:fld>
            <a:endParaRPr sz="110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6"/>
        <p:cNvGrpSpPr/>
        <p:nvPr/>
      </p:nvGrpSpPr>
      <p:grpSpPr>
        <a:xfrm>
          <a:off x="0" y="0"/>
          <a:ext cx="0" cy="0"/>
          <a:chOff x="0" y="0"/>
          <a:chExt cx="0" cy="0"/>
        </a:xfrm>
      </p:grpSpPr>
      <p:sp>
        <p:nvSpPr>
          <p:cNvPr id="407" name="Google Shape;407;p27"/>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27"/>
          <p:cNvSpPr txBox="1">
            <a:spLocks noGrp="1"/>
          </p:cNvSpPr>
          <p:nvPr>
            <p:ph type="title"/>
          </p:nvPr>
        </p:nvSpPr>
        <p:spPr>
          <a:xfrm>
            <a:off x="397910" y="432486"/>
            <a:ext cx="5698090" cy="19770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oppins"/>
              <a:buNone/>
            </a:pPr>
            <a:r>
              <a:rPr lang="en-US" sz="4800" dirty="0">
                <a:latin typeface="Poppins"/>
                <a:ea typeface="Poppins"/>
                <a:cs typeface="Poppins"/>
                <a:sym typeface="Poppins"/>
              </a:rPr>
              <a:t>Code of Conduct with Students</a:t>
            </a:r>
            <a:endParaRPr sz="4800" dirty="0"/>
          </a:p>
        </p:txBody>
      </p:sp>
      <p:sp>
        <p:nvSpPr>
          <p:cNvPr id="409" name="Google Shape;409;p27"/>
          <p:cNvSpPr txBox="1">
            <a:spLocks noGrp="1"/>
          </p:cNvSpPr>
          <p:nvPr>
            <p:ph type="body" idx="1"/>
          </p:nvPr>
        </p:nvSpPr>
        <p:spPr>
          <a:xfrm>
            <a:off x="397910" y="2015412"/>
            <a:ext cx="6188241" cy="468195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Calibri"/>
              <a:buNone/>
            </a:pPr>
            <a:endParaRPr sz="2500" dirty="0">
              <a:latin typeface="Poppins"/>
              <a:ea typeface="Poppins"/>
              <a:cs typeface="Poppins"/>
              <a:sym typeface="Poppins"/>
            </a:endParaRPr>
          </a:p>
          <a:p>
            <a:pPr marL="0" marR="0" lvl="0" indent="0" algn="l" rtl="0">
              <a:lnSpc>
                <a:spcPct val="100000"/>
              </a:lnSpc>
              <a:spcBef>
                <a:spcPts val="0"/>
              </a:spcBef>
              <a:spcAft>
                <a:spcPts val="0"/>
              </a:spcAft>
              <a:buClr>
                <a:schemeClr val="dk1"/>
              </a:buClr>
              <a:buSzPts val="2400"/>
              <a:buFont typeface="Poppins"/>
              <a:buNone/>
            </a:pPr>
            <a:r>
              <a:rPr lang="en-US" sz="2500" dirty="0">
                <a:latin typeface="Poppins"/>
                <a:ea typeface="Poppins"/>
                <a:cs typeface="Poppins"/>
                <a:sym typeface="Poppins"/>
              </a:rPr>
              <a:t>While the District encourages the cultivation of positive relationships with students, employees and individuals who work with or have contact with students must be mindful of the distinction between being sensitive to and supportive of students and a possible or perceived breach of responsible, ethical behavior.</a:t>
            </a:r>
            <a:endParaRPr sz="2500" dirty="0"/>
          </a:p>
          <a:p>
            <a:pPr marL="0" marR="0" lvl="0" indent="0" algn="l" rtl="0">
              <a:lnSpc>
                <a:spcPct val="90000"/>
              </a:lnSpc>
              <a:spcBef>
                <a:spcPts val="0"/>
              </a:spcBef>
              <a:spcAft>
                <a:spcPts val="0"/>
              </a:spcAft>
              <a:buClr>
                <a:schemeClr val="dk1"/>
              </a:buClr>
              <a:buSzPts val="2000"/>
              <a:buFont typeface="Calibri"/>
              <a:buNone/>
            </a:pPr>
            <a:endParaRPr sz="2500" dirty="0">
              <a:latin typeface="Lato"/>
              <a:ea typeface="Lato"/>
              <a:cs typeface="Lato"/>
              <a:sym typeface="Lato"/>
            </a:endParaRPr>
          </a:p>
          <a:p>
            <a:pPr marL="228600" lvl="0" indent="-101600" algn="l" rtl="0">
              <a:lnSpc>
                <a:spcPct val="90000"/>
              </a:lnSpc>
              <a:spcBef>
                <a:spcPts val="1000"/>
              </a:spcBef>
              <a:spcAft>
                <a:spcPts val="0"/>
              </a:spcAft>
              <a:buClr>
                <a:schemeClr val="dk1"/>
              </a:buClr>
              <a:buSzPts val="2000"/>
              <a:buNone/>
            </a:pPr>
            <a:endParaRPr sz="2500" b="0" i="0" u="none" strike="noStrike" dirty="0">
              <a:latin typeface="Lato"/>
              <a:ea typeface="Lato"/>
              <a:cs typeface="Lato"/>
              <a:sym typeface="Lato"/>
            </a:endParaRPr>
          </a:p>
          <a:p>
            <a:pPr marL="228600" lvl="0" indent="-101600" algn="l" rtl="0">
              <a:lnSpc>
                <a:spcPct val="90000"/>
              </a:lnSpc>
              <a:spcBef>
                <a:spcPts val="1000"/>
              </a:spcBef>
              <a:spcAft>
                <a:spcPts val="0"/>
              </a:spcAft>
              <a:buClr>
                <a:schemeClr val="dk1"/>
              </a:buClr>
              <a:buSzPts val="2000"/>
              <a:buNone/>
            </a:pPr>
            <a:endParaRPr sz="2500" dirty="0"/>
          </a:p>
        </p:txBody>
      </p:sp>
      <p:pic>
        <p:nvPicPr>
          <p:cNvPr id="410" name="Google Shape;410;p27" descr="Text&#10;&#10;Description automatically generated with low confidence"/>
          <p:cNvPicPr preferRelativeResize="0"/>
          <p:nvPr/>
        </p:nvPicPr>
        <p:blipFill rotWithShape="1">
          <a:blip r:embed="rId3">
            <a:alphaModFix/>
          </a:blip>
          <a:srcRect r="-2" b="11054"/>
          <a:stretch/>
        </p:blipFill>
        <p:spPr>
          <a:xfrm>
            <a:off x="6734431" y="10"/>
            <a:ext cx="5457569" cy="6857990"/>
          </a:xfrm>
          <a:prstGeom prst="rect">
            <a:avLst/>
          </a:prstGeom>
          <a:noFill/>
          <a:ln w="9525" cap="flat" cmpd="sng">
            <a:solidFill>
              <a:srgbClr val="757070"/>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5"/>
        <p:cNvGrpSpPr/>
        <p:nvPr/>
      </p:nvGrpSpPr>
      <p:grpSpPr>
        <a:xfrm>
          <a:off x="0" y="0"/>
          <a:ext cx="0" cy="0"/>
          <a:chOff x="0" y="0"/>
          <a:chExt cx="0" cy="0"/>
        </a:xfrm>
      </p:grpSpPr>
      <p:sp>
        <p:nvSpPr>
          <p:cNvPr id="416" name="Google Shape;416;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2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8" name="Google Shape;418;p28"/>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28"/>
          <p:cNvSpPr/>
          <p:nvPr/>
        </p:nvSpPr>
        <p:spPr>
          <a:xfrm rot="5400000" flipH="1">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28"/>
          <p:cNvSpPr/>
          <p:nvPr/>
        </p:nvSpPr>
        <p:spPr>
          <a:xfrm rot="5400000" flipH="1">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1" name="Google Shape;421;p28"/>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28"/>
          <p:cNvSpPr/>
          <p:nvPr/>
        </p:nvSpPr>
        <p:spPr>
          <a:xfrm rot="5400000" flipH="1">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28"/>
          <p:cNvSpPr txBox="1">
            <a:spLocks noGrp="1"/>
          </p:cNvSpPr>
          <p:nvPr>
            <p:ph type="title"/>
          </p:nvPr>
        </p:nvSpPr>
        <p:spPr>
          <a:xfrm>
            <a:off x="263491" y="1725111"/>
            <a:ext cx="3402702" cy="3387497"/>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rgbClr val="FFFFFF"/>
              </a:buClr>
              <a:buSzPts val="4800"/>
              <a:buFont typeface="Poppins"/>
              <a:buNone/>
            </a:pPr>
            <a:r>
              <a:rPr lang="en-US" sz="4800">
                <a:solidFill>
                  <a:srgbClr val="FFFFFF"/>
                </a:solidFill>
                <a:latin typeface="Poppins"/>
                <a:ea typeface="Poppins"/>
                <a:cs typeface="Poppins"/>
                <a:sym typeface="Poppins"/>
              </a:rPr>
              <a:t>What </a:t>
            </a:r>
            <a:br>
              <a:rPr lang="en-US" sz="4800">
                <a:solidFill>
                  <a:srgbClr val="FFFFFF"/>
                </a:solidFill>
                <a:latin typeface="Poppins"/>
                <a:ea typeface="Poppins"/>
                <a:cs typeface="Poppins"/>
                <a:sym typeface="Poppins"/>
              </a:rPr>
            </a:br>
            <a:r>
              <a:rPr lang="en-US" sz="4800">
                <a:solidFill>
                  <a:srgbClr val="FFFFFF"/>
                </a:solidFill>
                <a:latin typeface="Poppins"/>
                <a:ea typeface="Poppins"/>
                <a:cs typeface="Poppins"/>
                <a:sym typeface="Poppins"/>
              </a:rPr>
              <a:t>May Not Be Child Abuse or Neglect:</a:t>
            </a:r>
            <a:endParaRPr/>
          </a:p>
        </p:txBody>
      </p:sp>
      <p:sp>
        <p:nvSpPr>
          <p:cNvPr id="424" name="Google Shape;424;p28"/>
          <p:cNvSpPr txBox="1">
            <a:spLocks noGrp="1"/>
          </p:cNvSpPr>
          <p:nvPr>
            <p:ph type="body" idx="1"/>
          </p:nvPr>
        </p:nvSpPr>
        <p:spPr>
          <a:xfrm>
            <a:off x="4301317" y="1725111"/>
            <a:ext cx="7798534" cy="5757407"/>
          </a:xfrm>
          <a:prstGeom prst="rect">
            <a:avLst/>
          </a:prstGeom>
          <a:noFill/>
          <a:ln>
            <a:noFill/>
          </a:ln>
        </p:spPr>
        <p:txBody>
          <a:bodyPr spcFirstLastPara="1" wrap="square" lIns="91425" tIns="45700" rIns="91425" bIns="45700" anchor="ctr" anchorCtr="0">
            <a:normAutofit fontScale="92500" lnSpcReduction="10000"/>
          </a:bodyPr>
          <a:lstStyle/>
          <a:p>
            <a:pPr marL="228600" lvl="0" indent="-228600" algn="l" rtl="0">
              <a:lnSpc>
                <a:spcPct val="100000"/>
              </a:lnSpc>
              <a:spcBef>
                <a:spcPts val="0"/>
              </a:spcBef>
              <a:spcAft>
                <a:spcPts val="0"/>
              </a:spcAft>
              <a:buClr>
                <a:schemeClr val="dk1"/>
              </a:buClr>
              <a:buSzPct val="100000"/>
              <a:buChar char="•"/>
            </a:pPr>
            <a:r>
              <a:rPr lang="en-US" sz="2400">
                <a:latin typeface="Poppins"/>
                <a:ea typeface="Poppins"/>
                <a:cs typeface="Poppins"/>
                <a:sym typeface="Poppins"/>
              </a:rPr>
              <a:t>Physical restraint of a child or reasonable force used </a:t>
            </a:r>
            <a:endParaRPr/>
          </a:p>
          <a:p>
            <a:pPr marL="0" lvl="0" indent="0" algn="l" rtl="0">
              <a:lnSpc>
                <a:spcPct val="100000"/>
              </a:lnSpc>
              <a:spcBef>
                <a:spcPts val="0"/>
              </a:spcBef>
              <a:spcAft>
                <a:spcPts val="0"/>
              </a:spcAft>
              <a:buClr>
                <a:schemeClr val="dk1"/>
              </a:buClr>
              <a:buSzPct val="100000"/>
              <a:buNone/>
            </a:pPr>
            <a:r>
              <a:rPr lang="en-US" sz="2400">
                <a:latin typeface="Poppins"/>
                <a:ea typeface="Poppins"/>
                <a:cs typeface="Poppins"/>
                <a:sym typeface="Poppins"/>
              </a:rPr>
              <a:t>   to prevent a child from harming self or others</a:t>
            </a:r>
            <a:endParaRPr/>
          </a:p>
          <a:p>
            <a:pPr marL="0" lvl="0" indent="0" algn="l" rtl="0">
              <a:lnSpc>
                <a:spcPct val="100000"/>
              </a:lnSpc>
              <a:spcBef>
                <a:spcPts val="0"/>
              </a:spcBef>
              <a:spcAft>
                <a:spcPts val="0"/>
              </a:spcAft>
              <a:buClr>
                <a:schemeClr val="dk1"/>
              </a:buClr>
              <a:buSzPct val="100000"/>
              <a:buNone/>
            </a:pPr>
            <a:endParaRPr sz="2400">
              <a:latin typeface="Poppins"/>
              <a:ea typeface="Poppins"/>
              <a:cs typeface="Poppins"/>
              <a:sym typeface="Poppins"/>
            </a:endParaRPr>
          </a:p>
          <a:p>
            <a:pPr marL="228600" lvl="0" indent="-228600" algn="l" rtl="0">
              <a:lnSpc>
                <a:spcPct val="100000"/>
              </a:lnSpc>
              <a:spcBef>
                <a:spcPts val="0"/>
              </a:spcBef>
              <a:spcAft>
                <a:spcPts val="0"/>
              </a:spcAft>
              <a:buClr>
                <a:schemeClr val="dk1"/>
              </a:buClr>
              <a:buSzPct val="100000"/>
              <a:buChar char="•"/>
            </a:pPr>
            <a:r>
              <a:rPr lang="en-US" sz="2400">
                <a:latin typeface="Poppins"/>
                <a:ea typeface="Poppins"/>
                <a:cs typeface="Poppins"/>
                <a:sym typeface="Poppins"/>
              </a:rPr>
              <a:t>Injuries sustained by accidental means</a:t>
            </a:r>
            <a:endParaRPr/>
          </a:p>
          <a:p>
            <a:pPr marL="0" lvl="0" indent="0" algn="l" rtl="0">
              <a:lnSpc>
                <a:spcPct val="100000"/>
              </a:lnSpc>
              <a:spcBef>
                <a:spcPts val="0"/>
              </a:spcBef>
              <a:spcAft>
                <a:spcPts val="0"/>
              </a:spcAft>
              <a:buClr>
                <a:schemeClr val="dk1"/>
              </a:buClr>
              <a:buSzPct val="100000"/>
              <a:buNone/>
            </a:pPr>
            <a:endParaRPr sz="2400">
              <a:latin typeface="Poppins"/>
              <a:ea typeface="Poppins"/>
              <a:cs typeface="Poppins"/>
              <a:sym typeface="Poppins"/>
            </a:endParaRPr>
          </a:p>
          <a:p>
            <a:pPr marL="228600" lvl="0" indent="-228600" algn="l" rtl="0">
              <a:lnSpc>
                <a:spcPct val="100000"/>
              </a:lnSpc>
              <a:spcBef>
                <a:spcPts val="0"/>
              </a:spcBef>
              <a:spcAft>
                <a:spcPts val="0"/>
              </a:spcAft>
              <a:buClr>
                <a:schemeClr val="dk1"/>
              </a:buClr>
              <a:buSzPct val="100000"/>
              <a:buChar char="•"/>
            </a:pPr>
            <a:r>
              <a:rPr lang="en-US" sz="2400">
                <a:latin typeface="Poppins"/>
                <a:ea typeface="Poppins"/>
                <a:cs typeface="Poppins"/>
                <a:sym typeface="Poppins"/>
              </a:rPr>
              <a:t>Parents’ disciplinary actions that are not cruel or excessive and do not result in injury</a:t>
            </a:r>
            <a:endParaRPr/>
          </a:p>
          <a:p>
            <a:pPr marL="0" lvl="0" indent="0" algn="l" rtl="0">
              <a:lnSpc>
                <a:spcPct val="100000"/>
              </a:lnSpc>
              <a:spcBef>
                <a:spcPts val="0"/>
              </a:spcBef>
              <a:spcAft>
                <a:spcPts val="0"/>
              </a:spcAft>
              <a:buClr>
                <a:schemeClr val="dk1"/>
              </a:buClr>
              <a:buSzPct val="100000"/>
              <a:buNone/>
            </a:pPr>
            <a:endParaRPr sz="2400">
              <a:latin typeface="Poppins"/>
              <a:ea typeface="Poppins"/>
              <a:cs typeface="Poppins"/>
              <a:sym typeface="Poppins"/>
            </a:endParaRPr>
          </a:p>
          <a:p>
            <a:pPr marL="228600" lvl="0" indent="-228600" algn="l" rtl="0">
              <a:lnSpc>
                <a:spcPct val="100000"/>
              </a:lnSpc>
              <a:spcBef>
                <a:spcPts val="0"/>
              </a:spcBef>
              <a:spcAft>
                <a:spcPts val="0"/>
              </a:spcAft>
              <a:buClr>
                <a:schemeClr val="dk1"/>
              </a:buClr>
              <a:buSzPct val="100000"/>
              <a:buChar char="•"/>
            </a:pPr>
            <a:r>
              <a:rPr lang="en-US" sz="2400">
                <a:latin typeface="Poppins"/>
                <a:ea typeface="Poppins"/>
                <a:cs typeface="Poppins"/>
                <a:sym typeface="Poppins"/>
              </a:rPr>
              <a:t>Attendance or truancy issues</a:t>
            </a:r>
            <a:endParaRPr/>
          </a:p>
          <a:p>
            <a:pPr marL="0" lvl="0" indent="0" algn="l" rtl="0">
              <a:lnSpc>
                <a:spcPct val="100000"/>
              </a:lnSpc>
              <a:spcBef>
                <a:spcPts val="0"/>
              </a:spcBef>
              <a:spcAft>
                <a:spcPts val="0"/>
              </a:spcAft>
              <a:buClr>
                <a:schemeClr val="dk1"/>
              </a:buClr>
              <a:buSzPct val="100000"/>
              <a:buNone/>
            </a:pPr>
            <a:endParaRPr sz="2400">
              <a:latin typeface="Poppins"/>
              <a:ea typeface="Poppins"/>
              <a:cs typeface="Poppins"/>
              <a:sym typeface="Poppins"/>
            </a:endParaRPr>
          </a:p>
          <a:p>
            <a:pPr marL="228600" lvl="0" indent="-228600" algn="l" rtl="0">
              <a:lnSpc>
                <a:spcPct val="100000"/>
              </a:lnSpc>
              <a:spcBef>
                <a:spcPts val="0"/>
              </a:spcBef>
              <a:spcAft>
                <a:spcPts val="0"/>
              </a:spcAft>
              <a:buClr>
                <a:schemeClr val="dk1"/>
              </a:buClr>
              <a:buSzPct val="100000"/>
              <a:buChar char="•"/>
            </a:pPr>
            <a:r>
              <a:rPr lang="en-US" sz="2400">
                <a:latin typeface="Poppins"/>
                <a:ea typeface="Poppins"/>
                <a:cs typeface="Poppins"/>
                <a:sym typeface="Poppins"/>
              </a:rPr>
              <a:t>Incorrigible or poorly behaved students</a:t>
            </a:r>
            <a:endParaRPr/>
          </a:p>
          <a:p>
            <a:pPr marL="0" lvl="0" indent="0" algn="l" rtl="0">
              <a:lnSpc>
                <a:spcPct val="100000"/>
              </a:lnSpc>
              <a:spcBef>
                <a:spcPts val="0"/>
              </a:spcBef>
              <a:spcAft>
                <a:spcPts val="0"/>
              </a:spcAft>
              <a:buClr>
                <a:schemeClr val="dk1"/>
              </a:buClr>
              <a:buSzPct val="100000"/>
              <a:buNone/>
            </a:pPr>
            <a:endParaRPr sz="2400">
              <a:latin typeface="Poppins"/>
              <a:ea typeface="Poppins"/>
              <a:cs typeface="Poppins"/>
              <a:sym typeface="Poppins"/>
            </a:endParaRPr>
          </a:p>
          <a:p>
            <a:pPr marL="228600" lvl="0" indent="-228600" algn="l" rtl="0">
              <a:lnSpc>
                <a:spcPct val="100000"/>
              </a:lnSpc>
              <a:spcBef>
                <a:spcPts val="0"/>
              </a:spcBef>
              <a:spcAft>
                <a:spcPts val="0"/>
              </a:spcAft>
              <a:buClr>
                <a:schemeClr val="dk1"/>
              </a:buClr>
              <a:buSzPct val="100000"/>
              <a:buChar char="•"/>
            </a:pPr>
            <a:r>
              <a:rPr lang="en-US" sz="2400">
                <a:latin typeface="Poppins"/>
                <a:ea typeface="Poppins"/>
                <a:cs typeface="Poppins"/>
                <a:sym typeface="Poppins"/>
              </a:rPr>
              <a:t>Fighting between siblings or peers</a:t>
            </a:r>
            <a:endParaRPr/>
          </a:p>
          <a:p>
            <a:pPr marL="0" lvl="0" indent="0" algn="l" rtl="0">
              <a:lnSpc>
                <a:spcPct val="100000"/>
              </a:lnSpc>
              <a:spcBef>
                <a:spcPts val="0"/>
              </a:spcBef>
              <a:spcAft>
                <a:spcPts val="0"/>
              </a:spcAft>
              <a:buClr>
                <a:schemeClr val="dk1"/>
              </a:buClr>
              <a:buSzPct val="100000"/>
              <a:buNone/>
            </a:pPr>
            <a:r>
              <a:rPr lang="en-US" sz="2400">
                <a:latin typeface="Poppins"/>
                <a:ea typeface="Poppins"/>
                <a:cs typeface="Poppins"/>
                <a:sym typeface="Poppins"/>
              </a:rPr>
              <a:t> </a:t>
            </a:r>
            <a:endParaRPr/>
          </a:p>
          <a:p>
            <a:pPr marL="228600" lvl="0" indent="-228600" algn="l" rtl="0">
              <a:lnSpc>
                <a:spcPct val="100000"/>
              </a:lnSpc>
              <a:spcBef>
                <a:spcPts val="0"/>
              </a:spcBef>
              <a:spcAft>
                <a:spcPts val="0"/>
              </a:spcAft>
              <a:buClr>
                <a:schemeClr val="dk1"/>
              </a:buClr>
              <a:buSzPct val="100000"/>
              <a:buChar char="•"/>
            </a:pPr>
            <a:r>
              <a:rPr lang="en-US" sz="2400">
                <a:latin typeface="Poppins"/>
                <a:ea typeface="Poppins"/>
                <a:cs typeface="Poppins"/>
                <a:sym typeface="Poppins"/>
              </a:rPr>
              <a:t>Homelessness</a:t>
            </a:r>
            <a:endParaRPr/>
          </a:p>
          <a:p>
            <a:pPr marL="0" lvl="0" indent="0" algn="l" rtl="0">
              <a:lnSpc>
                <a:spcPct val="100000"/>
              </a:lnSpc>
              <a:spcBef>
                <a:spcPts val="0"/>
              </a:spcBef>
              <a:spcAft>
                <a:spcPts val="0"/>
              </a:spcAft>
              <a:buClr>
                <a:schemeClr val="dk1"/>
              </a:buClr>
              <a:buSzPct val="100000"/>
              <a:buNone/>
            </a:pPr>
            <a:endParaRPr sz="2400">
              <a:latin typeface="Poppins"/>
              <a:ea typeface="Poppins"/>
              <a:cs typeface="Poppins"/>
              <a:sym typeface="Poppins"/>
            </a:endParaRPr>
          </a:p>
          <a:p>
            <a:pPr marL="228600" lvl="0" indent="-228600" algn="l" rtl="0">
              <a:lnSpc>
                <a:spcPct val="100000"/>
              </a:lnSpc>
              <a:spcBef>
                <a:spcPts val="0"/>
              </a:spcBef>
              <a:spcAft>
                <a:spcPts val="0"/>
              </a:spcAft>
              <a:buClr>
                <a:schemeClr val="dk1"/>
              </a:buClr>
              <a:buSzPct val="100000"/>
              <a:buChar char="•"/>
            </a:pPr>
            <a:r>
              <a:rPr lang="en-US" sz="2400">
                <a:latin typeface="Poppins"/>
                <a:ea typeface="Poppins"/>
                <a:cs typeface="Poppins"/>
                <a:sym typeface="Poppins"/>
              </a:rPr>
              <a:t>Pregnancy in and of itself</a:t>
            </a:r>
            <a:endParaRPr/>
          </a:p>
          <a:p>
            <a:pPr marL="228600" lvl="0" indent="-111125" algn="l" rtl="0">
              <a:lnSpc>
                <a:spcPct val="70000"/>
              </a:lnSpc>
              <a:spcBef>
                <a:spcPts val="0"/>
              </a:spcBef>
              <a:spcAft>
                <a:spcPts val="0"/>
              </a:spcAft>
              <a:buClr>
                <a:schemeClr val="dk1"/>
              </a:buClr>
              <a:buSzPct val="100000"/>
              <a:buNone/>
            </a:pPr>
            <a:endParaRPr sz="2000">
              <a:latin typeface="Lato"/>
              <a:ea typeface="Lato"/>
              <a:cs typeface="Lato"/>
              <a:sym typeface="Lato"/>
            </a:endParaRPr>
          </a:p>
          <a:p>
            <a:pPr marL="0" lvl="0" indent="0" algn="l" rtl="0">
              <a:lnSpc>
                <a:spcPct val="90000"/>
              </a:lnSpc>
              <a:spcBef>
                <a:spcPts val="1000"/>
              </a:spcBef>
              <a:spcAft>
                <a:spcPts val="0"/>
              </a:spcAft>
              <a:buClr>
                <a:schemeClr val="dk1"/>
              </a:buClr>
              <a:buSzPct val="100000"/>
              <a:buNone/>
            </a:pPr>
            <a:endParaRPr sz="2000">
              <a:latin typeface="Lato"/>
              <a:ea typeface="Lato"/>
              <a:cs typeface="Lato"/>
              <a:sym typeface="Lato"/>
            </a:endParaRPr>
          </a:p>
          <a:p>
            <a:pPr marL="228600" lvl="0" indent="-111125" algn="l" rtl="0">
              <a:lnSpc>
                <a:spcPct val="90000"/>
              </a:lnSpc>
              <a:spcBef>
                <a:spcPts val="1000"/>
              </a:spcBef>
              <a:spcAft>
                <a:spcPts val="0"/>
              </a:spcAft>
              <a:buClr>
                <a:schemeClr val="dk1"/>
              </a:buClr>
              <a:buSzPct val="100000"/>
              <a:buNone/>
            </a:pPr>
            <a:endParaRPr sz="2000">
              <a:latin typeface="Lato"/>
              <a:ea typeface="Lato"/>
              <a:cs typeface="Lato"/>
              <a:sym typeface="Lato"/>
            </a:endParaRPr>
          </a:p>
          <a:p>
            <a:pPr marL="228600" lvl="0" indent="-111125" algn="l" rtl="0">
              <a:lnSpc>
                <a:spcPct val="90000"/>
              </a:lnSpc>
              <a:spcBef>
                <a:spcPts val="1000"/>
              </a:spcBef>
              <a:spcAft>
                <a:spcPts val="0"/>
              </a:spcAft>
              <a:buClr>
                <a:schemeClr val="dk1"/>
              </a:buClr>
              <a:buSzPct val="100000"/>
              <a:buNone/>
            </a:pPr>
            <a:endParaRPr sz="2000"/>
          </a:p>
        </p:txBody>
      </p:sp>
      <p:sp>
        <p:nvSpPr>
          <p:cNvPr id="425" name="Google Shape;425;p28"/>
          <p:cNvSpPr txBox="1"/>
          <p:nvPr/>
        </p:nvSpPr>
        <p:spPr>
          <a:xfrm>
            <a:off x="4037826" y="280517"/>
            <a:ext cx="9407452" cy="892552"/>
          </a:xfrm>
          <a:prstGeom prst="rect">
            <a:avLst/>
          </a:prstGeom>
          <a:noFill/>
          <a:ln>
            <a:noFill/>
          </a:ln>
        </p:spPr>
        <p:txBody>
          <a:bodyPr spcFirstLastPara="1" wrap="square" lIns="91425" tIns="45700" rIns="91425" bIns="45700" anchor="t" anchorCtr="0">
            <a:spAutoFit/>
          </a:bodyPr>
          <a:lstStyle/>
          <a:p>
            <a:pPr marL="114300" marR="0" lvl="0" indent="0" algn="l" rtl="0">
              <a:spcBef>
                <a:spcPts val="0"/>
              </a:spcBef>
              <a:spcAft>
                <a:spcPts val="0"/>
              </a:spcAft>
              <a:buClr>
                <a:srgbClr val="2F5496"/>
              </a:buClr>
              <a:buSzPts val="2000"/>
              <a:buFont typeface="Poppins Medium"/>
              <a:buNone/>
            </a:pPr>
            <a:r>
              <a:rPr lang="en-US" sz="2600" b="1">
                <a:solidFill>
                  <a:srgbClr val="2F5496"/>
                </a:solidFill>
                <a:latin typeface="Poppins Medium"/>
                <a:ea typeface="Poppins Medium"/>
                <a:cs typeface="Poppins Medium"/>
                <a:sym typeface="Poppins Medium"/>
              </a:rPr>
              <a:t>Depending on the circumstance, the following</a:t>
            </a:r>
            <a:endParaRPr/>
          </a:p>
          <a:p>
            <a:pPr marL="114300" marR="0" lvl="0" indent="0" algn="l" rtl="0">
              <a:spcBef>
                <a:spcPts val="0"/>
              </a:spcBef>
              <a:spcAft>
                <a:spcPts val="0"/>
              </a:spcAft>
              <a:buClr>
                <a:srgbClr val="2F5496"/>
              </a:buClr>
              <a:buSzPts val="2000"/>
              <a:buFont typeface="Poppins Medium"/>
              <a:buNone/>
            </a:pPr>
            <a:r>
              <a:rPr lang="en-US" sz="2600" b="1">
                <a:solidFill>
                  <a:srgbClr val="2F5496"/>
                </a:solidFill>
                <a:latin typeface="Poppins Medium"/>
                <a:ea typeface="Poppins Medium"/>
                <a:cs typeface="Poppins Medium"/>
                <a:sym typeface="Poppins Medium"/>
              </a:rPr>
              <a:t>may not be suspected child abuse or neglect: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4">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24">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4">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4">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4">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24">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4">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0"/>
        <p:cNvGrpSpPr/>
        <p:nvPr/>
      </p:nvGrpSpPr>
      <p:grpSpPr>
        <a:xfrm>
          <a:off x="0" y="0"/>
          <a:ext cx="0" cy="0"/>
          <a:chOff x="0" y="0"/>
          <a:chExt cx="0" cy="0"/>
        </a:xfrm>
      </p:grpSpPr>
      <p:sp>
        <p:nvSpPr>
          <p:cNvPr id="431" name="Google Shape;431;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29"/>
          <p:cNvSpPr/>
          <p:nvPr/>
        </p:nvSpPr>
        <p:spPr>
          <a:xfrm>
            <a:off x="1528762" y="1247775"/>
            <a:ext cx="9144000" cy="3007447"/>
          </a:xfrm>
          <a:prstGeom prst="rect">
            <a:avLst/>
          </a:prstGeom>
          <a:solidFill>
            <a:schemeClr val="lt1"/>
          </a:solidFill>
          <a:ln w="12700" cap="flat" cmpd="sng">
            <a:solidFill>
              <a:srgbClr val="E1E1E1"/>
            </a:solidFill>
            <a:prstDash val="solid"/>
            <a:miter lim="800000"/>
            <a:headEnd type="none" w="sm" len="sm"/>
            <a:tailEnd type="none" w="sm" len="sm"/>
          </a:ln>
          <a:effectLst>
            <a:outerShdw blurRad="50800" dist="38100" dir="2700000" algn="tl" rotWithShape="0">
              <a:srgbClr val="D8D8D8">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33" name="Google Shape;433;p29"/>
          <p:cNvSpPr txBox="1">
            <a:spLocks noGrp="1"/>
          </p:cNvSpPr>
          <p:nvPr>
            <p:ph type="title"/>
          </p:nvPr>
        </p:nvSpPr>
        <p:spPr>
          <a:xfrm>
            <a:off x="1804988" y="1442172"/>
            <a:ext cx="8582025" cy="21773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600"/>
              <a:buFont typeface="Poppins Medium"/>
              <a:buNone/>
            </a:pPr>
            <a:r>
              <a:rPr lang="en-US" sz="4600">
                <a:solidFill>
                  <a:schemeClr val="dk1"/>
                </a:solidFill>
                <a:latin typeface="Poppins Medium"/>
                <a:ea typeface="Poppins Medium"/>
                <a:cs typeface="Poppins Medium"/>
                <a:sym typeface="Poppins Medium"/>
              </a:rPr>
              <a:t>SECTION </a:t>
            </a:r>
            <a:r>
              <a:rPr lang="en-US" sz="4600">
                <a:latin typeface="Poppins Medium"/>
                <a:ea typeface="Poppins Medium"/>
                <a:cs typeface="Poppins Medium"/>
                <a:sym typeface="Poppins Medium"/>
              </a:rPr>
              <a:t>3</a:t>
            </a:r>
            <a:br>
              <a:rPr lang="en-US" sz="4600">
                <a:solidFill>
                  <a:schemeClr val="dk1"/>
                </a:solidFill>
                <a:latin typeface="Poppins Medium"/>
                <a:ea typeface="Poppins Medium"/>
                <a:cs typeface="Poppins Medium"/>
                <a:sym typeface="Poppins Medium"/>
              </a:rPr>
            </a:br>
            <a:r>
              <a:rPr lang="en-US" sz="4600">
                <a:latin typeface="Poppins Medium"/>
                <a:ea typeface="Poppins Medium"/>
                <a:cs typeface="Poppins Medium"/>
                <a:sym typeface="Poppins Medium"/>
              </a:rPr>
              <a:t>Case Scenario Review</a:t>
            </a:r>
            <a:endParaRPr sz="4600">
              <a:solidFill>
                <a:schemeClr val="dk1"/>
              </a:solidFill>
              <a:latin typeface="Poppins Medium"/>
              <a:ea typeface="Poppins Medium"/>
              <a:cs typeface="Poppins Medium"/>
              <a:sym typeface="Poppins Medium"/>
            </a:endParaRPr>
          </a:p>
        </p:txBody>
      </p:sp>
      <p:sp>
        <p:nvSpPr>
          <p:cNvPr id="434" name="Google Shape;434;p29"/>
          <p:cNvSpPr/>
          <p:nvPr/>
        </p:nvSpPr>
        <p:spPr>
          <a:xfrm>
            <a:off x="2487872" y="3912322"/>
            <a:ext cx="722578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4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Google Shape;116;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3"/>
          <p:cNvSpPr/>
          <p:nvPr/>
        </p:nvSpPr>
        <p:spPr>
          <a:xfrm flipH="1">
            <a:off x="2" y="0"/>
            <a:ext cx="12191998" cy="2170031"/>
          </a:xfrm>
          <a:prstGeom prst="rect">
            <a:avLst/>
          </a:prstGeom>
          <a:gradFill>
            <a:gsLst>
              <a:gs pos="0">
                <a:srgbClr val="000000">
                  <a:alpha val="95686"/>
                </a:srgbClr>
              </a:gs>
              <a:gs pos="100000">
                <a:srgbClr val="2F5496"/>
              </a:gs>
            </a:gsLst>
            <a:lin ang="197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3"/>
          <p:cNvSpPr/>
          <p:nvPr/>
        </p:nvSpPr>
        <p:spPr>
          <a:xfrm flipH="1">
            <a:off x="8082819" y="0"/>
            <a:ext cx="4097211" cy="2170661"/>
          </a:xfrm>
          <a:prstGeom prst="rect">
            <a:avLst/>
          </a:prstGeom>
          <a:gradFill>
            <a:gsLst>
              <a:gs pos="0">
                <a:srgbClr val="1F3864">
                  <a:alpha val="67843"/>
                </a:srgbClr>
              </a:gs>
              <a:gs pos="19000">
                <a:srgbClr val="1F3864">
                  <a:alpha val="67843"/>
                </a:srgbClr>
              </a:gs>
              <a:gs pos="100000">
                <a:srgbClr val="4472C4">
                  <a:alpha val="47843"/>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3"/>
          <p:cNvSpPr/>
          <p:nvPr/>
        </p:nvSpPr>
        <p:spPr>
          <a:xfrm rot="-5400000" flipH="1">
            <a:off x="5010646" y="-5010043"/>
            <a:ext cx="2170709" cy="12192000"/>
          </a:xfrm>
          <a:prstGeom prst="rect">
            <a:avLst/>
          </a:prstGeom>
          <a:gradFill>
            <a:gsLst>
              <a:gs pos="0">
                <a:srgbClr val="2F5496">
                  <a:alpha val="15686"/>
                </a:srgbClr>
              </a:gs>
              <a:gs pos="23000">
                <a:srgbClr val="2F5496">
                  <a:alpha val="15686"/>
                </a:srgbClr>
              </a:gs>
              <a:gs pos="99000">
                <a:srgbClr val="000000">
                  <a:alpha val="44705"/>
                </a:srgbClr>
              </a:gs>
              <a:gs pos="100000">
                <a:srgbClr val="000000">
                  <a:alpha val="44705"/>
                </a:srgbClr>
              </a:gs>
            </a:gsLst>
            <a:lin ang="210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3"/>
          <p:cNvSpPr txBox="1">
            <a:spLocks noGrp="1"/>
          </p:cNvSpPr>
          <p:nvPr>
            <p:ph type="title"/>
          </p:nvPr>
        </p:nvSpPr>
        <p:spPr>
          <a:xfrm>
            <a:off x="1383564" y="348865"/>
            <a:ext cx="9718111" cy="15764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5400"/>
              <a:buFont typeface="Poppins Medium"/>
              <a:buNone/>
            </a:pPr>
            <a:r>
              <a:rPr lang="en-US" sz="5400">
                <a:solidFill>
                  <a:srgbClr val="FFFFFF"/>
                </a:solidFill>
                <a:latin typeface="Poppins Medium"/>
                <a:ea typeface="Poppins Medium"/>
                <a:cs typeface="Poppins Medium"/>
                <a:sym typeface="Poppins Medium"/>
              </a:rPr>
              <a:t>Training Sections</a:t>
            </a:r>
            <a:endParaRPr/>
          </a:p>
        </p:txBody>
      </p:sp>
      <p:grpSp>
        <p:nvGrpSpPr>
          <p:cNvPr id="121" name="Google Shape;121;p3"/>
          <p:cNvGrpSpPr/>
          <p:nvPr/>
        </p:nvGrpSpPr>
        <p:grpSpPr>
          <a:xfrm>
            <a:off x="644056" y="3322650"/>
            <a:ext cx="10927828" cy="2276061"/>
            <a:chOff x="0" y="706671"/>
            <a:chExt cx="10927828" cy="2276061"/>
          </a:xfrm>
        </p:grpSpPr>
        <p:sp>
          <p:nvSpPr>
            <p:cNvPr id="122" name="Google Shape;122;p3"/>
            <p:cNvSpPr/>
            <p:nvPr/>
          </p:nvSpPr>
          <p:spPr>
            <a:xfrm>
              <a:off x="0" y="706671"/>
              <a:ext cx="3073451" cy="1951641"/>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41494" y="1031091"/>
              <a:ext cx="3073451" cy="1951641"/>
            </a:xfrm>
            <a:prstGeom prst="roundRect">
              <a:avLst>
                <a:gd name="adj" fmla="val 10000"/>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txBox="1"/>
            <p:nvPr/>
          </p:nvSpPr>
          <p:spPr>
            <a:xfrm>
              <a:off x="398656" y="1088253"/>
              <a:ext cx="2959127" cy="1837317"/>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Poppins"/>
                <a:buNone/>
              </a:pPr>
              <a:r>
                <a:rPr lang="en-US" sz="2800">
                  <a:solidFill>
                    <a:schemeClr val="dk1"/>
                  </a:solidFill>
                  <a:latin typeface="Poppins"/>
                  <a:ea typeface="Poppins"/>
                  <a:cs typeface="Poppins"/>
                  <a:sym typeface="Poppins"/>
                </a:rPr>
                <a:t>Section 1- Mandated Reporting Obligations</a:t>
              </a:r>
              <a:endParaRPr/>
            </a:p>
          </p:txBody>
        </p:sp>
        <p:sp>
          <p:nvSpPr>
            <p:cNvPr id="125" name="Google Shape;125;p3"/>
            <p:cNvSpPr/>
            <p:nvPr/>
          </p:nvSpPr>
          <p:spPr>
            <a:xfrm>
              <a:off x="3756441" y="706671"/>
              <a:ext cx="3073451" cy="1951641"/>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097935" y="1031091"/>
              <a:ext cx="3073451" cy="1951641"/>
            </a:xfrm>
            <a:prstGeom prst="roundRect">
              <a:avLst>
                <a:gd name="adj" fmla="val 10000"/>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txBox="1"/>
            <p:nvPr/>
          </p:nvSpPr>
          <p:spPr>
            <a:xfrm>
              <a:off x="4155097" y="1088253"/>
              <a:ext cx="2959127" cy="1837317"/>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Poppins"/>
                <a:buNone/>
              </a:pPr>
              <a:r>
                <a:rPr lang="en-US" sz="2800">
                  <a:solidFill>
                    <a:schemeClr val="dk1"/>
                  </a:solidFill>
                  <a:latin typeface="Poppins"/>
                  <a:ea typeface="Poppins"/>
                  <a:cs typeface="Poppins"/>
                  <a:sym typeface="Poppins"/>
                </a:rPr>
                <a:t>Section 2- Child Abuse &amp; Neglect Definitions</a:t>
              </a:r>
              <a:endParaRPr/>
            </a:p>
          </p:txBody>
        </p:sp>
        <p:sp>
          <p:nvSpPr>
            <p:cNvPr id="128" name="Google Shape;128;p3"/>
            <p:cNvSpPr/>
            <p:nvPr/>
          </p:nvSpPr>
          <p:spPr>
            <a:xfrm>
              <a:off x="7512882" y="706671"/>
              <a:ext cx="3073451" cy="1951641"/>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7854377" y="1031091"/>
              <a:ext cx="3073451" cy="1951641"/>
            </a:xfrm>
            <a:prstGeom prst="roundRect">
              <a:avLst>
                <a:gd name="adj" fmla="val 10000"/>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txBox="1"/>
            <p:nvPr/>
          </p:nvSpPr>
          <p:spPr>
            <a:xfrm>
              <a:off x="7911539" y="1088253"/>
              <a:ext cx="2959127" cy="1837317"/>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Poppins"/>
                <a:buNone/>
              </a:pPr>
              <a:r>
                <a:rPr lang="en-US" sz="2800" b="0">
                  <a:solidFill>
                    <a:schemeClr val="dk1"/>
                  </a:solidFill>
                  <a:latin typeface="Poppins"/>
                  <a:ea typeface="Poppins"/>
                  <a:cs typeface="Poppins"/>
                  <a:sym typeface="Poppins"/>
                </a:rPr>
                <a:t>Section 3- Case Scenario Review</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9"/>
        <p:cNvGrpSpPr/>
        <p:nvPr/>
      </p:nvGrpSpPr>
      <p:grpSpPr>
        <a:xfrm>
          <a:off x="0" y="0"/>
          <a:ext cx="0" cy="0"/>
          <a:chOff x="0" y="0"/>
          <a:chExt cx="0" cy="0"/>
        </a:xfrm>
      </p:grpSpPr>
      <p:sp>
        <p:nvSpPr>
          <p:cNvPr id="440" name="Google Shape;440;p30"/>
          <p:cNvSpPr/>
          <p:nvPr/>
        </p:nvSpPr>
        <p:spPr>
          <a:xfrm>
            <a:off x="-2" y="-26887"/>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30"/>
          <p:cNvSpPr txBox="1">
            <a:spLocks noGrp="1"/>
          </p:cNvSpPr>
          <p:nvPr>
            <p:ph type="title"/>
          </p:nvPr>
        </p:nvSpPr>
        <p:spPr>
          <a:xfrm>
            <a:off x="2846171" y="68479"/>
            <a:ext cx="6499654" cy="78670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700"/>
              <a:buFont typeface="Poppins Medium"/>
              <a:buNone/>
            </a:pPr>
            <a:r>
              <a:rPr lang="en-US" sz="4000" dirty="0">
                <a:solidFill>
                  <a:schemeClr val="accent1">
                    <a:lumMod val="75000"/>
                  </a:schemeClr>
                </a:solidFill>
                <a:latin typeface="Poppins Medium"/>
                <a:ea typeface="Poppins Medium"/>
                <a:cs typeface="Poppins Medium"/>
                <a:sym typeface="Poppins Medium"/>
              </a:rPr>
              <a:t>Tabletop Discussions</a:t>
            </a:r>
            <a:endParaRPr sz="4000" dirty="0">
              <a:solidFill>
                <a:schemeClr val="accent1">
                  <a:lumMod val="75000"/>
                </a:schemeClr>
              </a:solidFill>
            </a:endParaRPr>
          </a:p>
        </p:txBody>
      </p:sp>
      <p:pic>
        <p:nvPicPr>
          <p:cNvPr id="442" name="Google Shape;442;p30"/>
          <p:cNvPicPr preferRelativeResize="0"/>
          <p:nvPr/>
        </p:nvPicPr>
        <p:blipFill rotWithShape="1">
          <a:blip r:embed="rId3">
            <a:alphaModFix/>
          </a:blip>
          <a:srcRect t="7697" r="9222" b="1393"/>
          <a:stretch/>
        </p:blipFill>
        <p:spPr>
          <a:xfrm>
            <a:off x="9144001" y="-26887"/>
            <a:ext cx="3047996" cy="1793903"/>
          </a:xfrm>
          <a:prstGeom prst="rect">
            <a:avLst/>
          </a:prstGeom>
          <a:noFill/>
          <a:ln>
            <a:noFill/>
          </a:ln>
        </p:spPr>
      </p:pic>
      <p:sp>
        <p:nvSpPr>
          <p:cNvPr id="443" name="Google Shape;443;p30"/>
          <p:cNvSpPr txBox="1"/>
          <p:nvPr/>
        </p:nvSpPr>
        <p:spPr>
          <a:xfrm>
            <a:off x="607540" y="969011"/>
            <a:ext cx="10976916" cy="5774734"/>
          </a:xfrm>
          <a:prstGeom prst="rect">
            <a:avLst/>
          </a:prstGeom>
          <a:solidFill>
            <a:srgbClr val="DDEAF6">
              <a:alpha val="9803"/>
            </a:srgbClr>
          </a:solidFill>
          <a:ln>
            <a:noFill/>
          </a:ln>
        </p:spPr>
        <p:txBody>
          <a:bodyPr spcFirstLastPara="1" wrap="square" lIns="91425" tIns="45700" rIns="91425" bIns="45700" anchor="t" anchorCtr="0">
            <a:noAutofit/>
          </a:bodyPr>
          <a:lstStyle/>
          <a:p>
            <a:pPr marL="0" marR="0" lvl="0" indent="0" rtl="0">
              <a:lnSpc>
                <a:spcPct val="120000"/>
              </a:lnSpc>
              <a:spcBef>
                <a:spcPts val="0"/>
              </a:spcBef>
              <a:spcAft>
                <a:spcPts val="0"/>
              </a:spcAft>
              <a:buNone/>
            </a:pPr>
            <a:r>
              <a:rPr lang="en-US" sz="1800" b="1" dirty="0">
                <a:solidFill>
                  <a:schemeClr val="accent1">
                    <a:lumMod val="50000"/>
                  </a:schemeClr>
                </a:solidFill>
                <a:latin typeface="Poppins"/>
                <a:ea typeface="Poppins"/>
                <a:cs typeface="Poppins"/>
                <a:sym typeface="Poppins"/>
              </a:rPr>
              <a:t>Discuss the provided case scenario with your group. Keep in mind:</a:t>
            </a:r>
          </a:p>
          <a:p>
            <a:pPr marL="0" marR="0" lvl="0" indent="0" rtl="0">
              <a:lnSpc>
                <a:spcPct val="120000"/>
              </a:lnSpc>
              <a:spcBef>
                <a:spcPts val="0"/>
              </a:spcBef>
              <a:spcAft>
                <a:spcPts val="0"/>
              </a:spcAft>
              <a:buNone/>
            </a:pPr>
            <a:endParaRPr sz="1800" b="1" dirty="0">
              <a:solidFill>
                <a:schemeClr val="accent1">
                  <a:lumMod val="50000"/>
                </a:schemeClr>
              </a:solidFill>
              <a:latin typeface="Poppins"/>
              <a:ea typeface="Poppins"/>
              <a:cs typeface="Poppins"/>
              <a:sym typeface="Poppins"/>
            </a:endParaRPr>
          </a:p>
          <a:p>
            <a:pPr marL="0" marR="0" lvl="0" indent="0" algn="l" rtl="0">
              <a:lnSpc>
                <a:spcPct val="120000"/>
              </a:lnSpc>
              <a:spcBef>
                <a:spcPts val="600"/>
              </a:spcBef>
              <a:spcAft>
                <a:spcPts val="0"/>
              </a:spcAft>
              <a:buNone/>
            </a:pPr>
            <a:r>
              <a:rPr lang="en-US" sz="1800" b="1" dirty="0">
                <a:solidFill>
                  <a:schemeClr val="accent1">
                    <a:lumMod val="50000"/>
                  </a:schemeClr>
                </a:solidFill>
                <a:latin typeface="Poppins"/>
                <a:ea typeface="Poppins"/>
                <a:cs typeface="Poppins"/>
                <a:sym typeface="Poppins"/>
              </a:rPr>
              <a:t>District Policy</a:t>
            </a:r>
            <a:endParaRPr sz="1800" dirty="0">
              <a:solidFill>
                <a:schemeClr val="accent1">
                  <a:lumMod val="50000"/>
                </a:schemeClr>
              </a:solidFill>
              <a:latin typeface="Poppins"/>
              <a:ea typeface="Poppins"/>
              <a:cs typeface="Poppins"/>
              <a:sym typeface="Poppins"/>
            </a:endParaRPr>
          </a:p>
          <a:p>
            <a:pPr marL="0" marR="0" lvl="0" indent="0" algn="l" rtl="0">
              <a:lnSpc>
                <a:spcPct val="120000"/>
              </a:lnSpc>
              <a:spcBef>
                <a:spcPts val="0"/>
              </a:spcBef>
              <a:spcAft>
                <a:spcPts val="0"/>
              </a:spcAft>
              <a:buNone/>
            </a:pPr>
            <a:r>
              <a:rPr lang="en-US" sz="1800" dirty="0">
                <a:solidFill>
                  <a:schemeClr val="accent1">
                    <a:lumMod val="50000"/>
                  </a:schemeClr>
                </a:solidFill>
                <a:latin typeface="Poppins"/>
                <a:ea typeface="Poppins"/>
                <a:cs typeface="Poppins"/>
                <a:sym typeface="Poppins"/>
              </a:rPr>
              <a:t>All employees with reasonable suspicion of child abuse or neglect </a:t>
            </a:r>
            <a:r>
              <a:rPr lang="en-US" sz="1800" i="1" dirty="0">
                <a:solidFill>
                  <a:schemeClr val="accent1">
                    <a:lumMod val="50000"/>
                  </a:schemeClr>
                </a:solidFill>
                <a:latin typeface="Poppins"/>
                <a:ea typeface="Poppins"/>
                <a:cs typeface="Poppins"/>
                <a:sym typeface="Poppins"/>
              </a:rPr>
              <a:t>must </a:t>
            </a:r>
            <a:r>
              <a:rPr lang="en-US" sz="1800" dirty="0">
                <a:solidFill>
                  <a:schemeClr val="accent1">
                    <a:lumMod val="50000"/>
                  </a:schemeClr>
                </a:solidFill>
                <a:latin typeface="Poppins"/>
                <a:ea typeface="Poppins"/>
                <a:cs typeface="Poppins"/>
                <a:sym typeface="Poppins"/>
              </a:rPr>
              <a:t>report the suspected abuse or neglect to a Child Protective Agency (CPA).</a:t>
            </a:r>
            <a:endParaRPr sz="1800" dirty="0">
              <a:solidFill>
                <a:schemeClr val="accent1">
                  <a:lumMod val="50000"/>
                </a:schemeClr>
              </a:solidFill>
            </a:endParaRPr>
          </a:p>
          <a:p>
            <a:pPr marL="0" marR="0" lvl="0" indent="0" algn="l" rtl="0">
              <a:lnSpc>
                <a:spcPct val="120000"/>
              </a:lnSpc>
              <a:spcBef>
                <a:spcPts val="0"/>
              </a:spcBef>
              <a:spcAft>
                <a:spcPts val="0"/>
              </a:spcAft>
              <a:buNone/>
            </a:pPr>
            <a:endParaRPr sz="1800" dirty="0">
              <a:solidFill>
                <a:schemeClr val="accent1">
                  <a:lumMod val="50000"/>
                </a:schemeClr>
              </a:solidFill>
              <a:latin typeface="Poppins"/>
              <a:ea typeface="Poppins"/>
              <a:cs typeface="Poppins"/>
              <a:sym typeface="Poppins"/>
            </a:endParaRPr>
          </a:p>
          <a:p>
            <a:pPr marL="0" marR="0" lvl="0" indent="0" algn="l" rtl="0">
              <a:lnSpc>
                <a:spcPct val="120000"/>
              </a:lnSpc>
              <a:spcBef>
                <a:spcPts val="0"/>
              </a:spcBef>
              <a:spcAft>
                <a:spcPts val="0"/>
              </a:spcAft>
              <a:buNone/>
            </a:pPr>
            <a:r>
              <a:rPr lang="en-US" sz="1800" b="1" dirty="0">
                <a:solidFill>
                  <a:schemeClr val="accent1">
                    <a:lumMod val="50000"/>
                  </a:schemeClr>
                </a:solidFill>
                <a:latin typeface="Poppins"/>
                <a:ea typeface="Poppins"/>
                <a:cs typeface="Poppins"/>
                <a:sym typeface="Poppins"/>
              </a:rPr>
              <a:t>Reasonable Suspicion Definition</a:t>
            </a:r>
            <a:endParaRPr sz="1800" dirty="0">
              <a:solidFill>
                <a:schemeClr val="accent1">
                  <a:lumMod val="50000"/>
                </a:schemeClr>
              </a:solidFill>
              <a:latin typeface="Poppins"/>
              <a:ea typeface="Poppins"/>
              <a:cs typeface="Poppins"/>
              <a:sym typeface="Poppins"/>
            </a:endParaRPr>
          </a:p>
          <a:p>
            <a:pPr marL="0" marR="0" lvl="0" indent="0" algn="l" rtl="0">
              <a:lnSpc>
                <a:spcPct val="120000"/>
              </a:lnSpc>
              <a:spcBef>
                <a:spcPts val="0"/>
              </a:spcBef>
              <a:spcAft>
                <a:spcPts val="0"/>
              </a:spcAft>
              <a:buNone/>
            </a:pPr>
            <a:r>
              <a:rPr lang="en-US" sz="1800" dirty="0">
                <a:solidFill>
                  <a:schemeClr val="accent1">
                    <a:lumMod val="50000"/>
                  </a:schemeClr>
                </a:solidFill>
                <a:latin typeface="Poppins"/>
                <a:ea typeface="Poppins"/>
                <a:cs typeface="Poppins"/>
                <a:sym typeface="Poppins"/>
              </a:rPr>
              <a:t>Reasonable suspicion means it is reasonable for a person, based on the person’s training, education, and experience, to entertain a suspicion of child abuse or neglect.</a:t>
            </a:r>
            <a:endParaRPr sz="1800" dirty="0">
              <a:solidFill>
                <a:schemeClr val="accent1">
                  <a:lumMod val="50000"/>
                </a:schemeClr>
              </a:solidFill>
            </a:endParaRPr>
          </a:p>
          <a:p>
            <a:pPr marL="0" marR="0" lvl="0" indent="0" algn="l" rtl="0">
              <a:lnSpc>
                <a:spcPct val="120000"/>
              </a:lnSpc>
              <a:spcBef>
                <a:spcPts val="0"/>
              </a:spcBef>
              <a:spcAft>
                <a:spcPts val="0"/>
              </a:spcAft>
              <a:buNone/>
            </a:pPr>
            <a:endParaRPr sz="1800" dirty="0">
              <a:solidFill>
                <a:schemeClr val="accent1">
                  <a:lumMod val="50000"/>
                </a:schemeClr>
              </a:solidFill>
              <a:latin typeface="Poppins"/>
              <a:ea typeface="Poppins"/>
              <a:cs typeface="Poppins"/>
              <a:sym typeface="Poppins"/>
            </a:endParaRPr>
          </a:p>
          <a:p>
            <a:pPr marL="0" marR="0" lvl="0" indent="0" algn="l" rtl="0">
              <a:lnSpc>
                <a:spcPct val="120000"/>
              </a:lnSpc>
              <a:spcBef>
                <a:spcPts val="600"/>
              </a:spcBef>
              <a:spcAft>
                <a:spcPts val="0"/>
              </a:spcAft>
              <a:buNone/>
            </a:pPr>
            <a:r>
              <a:rPr lang="en-US" sz="1800" b="1" dirty="0">
                <a:solidFill>
                  <a:schemeClr val="accent1">
                    <a:lumMod val="50000"/>
                  </a:schemeClr>
                </a:solidFill>
                <a:latin typeface="Poppins"/>
                <a:ea typeface="Poppins"/>
                <a:cs typeface="Poppins"/>
                <a:sym typeface="Poppins"/>
              </a:rPr>
              <a:t>Clarifying Questions</a:t>
            </a:r>
            <a:endParaRPr sz="1800" dirty="0">
              <a:solidFill>
                <a:schemeClr val="accent1">
                  <a:lumMod val="50000"/>
                </a:schemeClr>
              </a:solidFill>
              <a:latin typeface="Poppins"/>
              <a:ea typeface="Poppins"/>
              <a:cs typeface="Poppins"/>
              <a:sym typeface="Poppins"/>
            </a:endParaRPr>
          </a:p>
          <a:p>
            <a:pPr marL="0" marR="0" lvl="0" indent="0" algn="l" rtl="0">
              <a:lnSpc>
                <a:spcPct val="120000"/>
              </a:lnSpc>
              <a:spcBef>
                <a:spcPts val="0"/>
              </a:spcBef>
              <a:spcAft>
                <a:spcPts val="0"/>
              </a:spcAft>
              <a:buNone/>
            </a:pPr>
            <a:r>
              <a:rPr lang="en-US" sz="1800" dirty="0">
                <a:solidFill>
                  <a:schemeClr val="accent1">
                    <a:lumMod val="50000"/>
                  </a:schemeClr>
                </a:solidFill>
                <a:latin typeface="Poppins"/>
                <a:ea typeface="Poppins"/>
                <a:cs typeface="Poppins"/>
                <a:sym typeface="Poppins"/>
              </a:rPr>
              <a:t>An employee who does not have reasonable suspicion of child abuse or neglect may ask clarifying questions to determine whether  suspected abuse or neglect exists. If an employee, however, does have reasonable suspicion of child abuse or neglect, the employee </a:t>
            </a:r>
            <a:r>
              <a:rPr lang="en-US" sz="1800" i="1" dirty="0">
                <a:solidFill>
                  <a:schemeClr val="accent1">
                    <a:lumMod val="50000"/>
                  </a:schemeClr>
                </a:solidFill>
                <a:latin typeface="Poppins"/>
                <a:ea typeface="Poppins"/>
                <a:cs typeface="Poppins"/>
                <a:sym typeface="Poppins"/>
              </a:rPr>
              <a:t>must</a:t>
            </a:r>
            <a:r>
              <a:rPr lang="en-US" sz="1800" dirty="0">
                <a:solidFill>
                  <a:schemeClr val="accent1">
                    <a:lumMod val="50000"/>
                  </a:schemeClr>
                </a:solidFill>
                <a:latin typeface="Poppins"/>
                <a:ea typeface="Poppins"/>
                <a:cs typeface="Poppins"/>
                <a:sym typeface="Poppins"/>
              </a:rPr>
              <a:t> file a Suspected Child Abuse Report (SCAR) without further questioning</a:t>
            </a:r>
            <a:r>
              <a:rPr lang="en-US" sz="1800" dirty="0">
                <a:solidFill>
                  <a:schemeClr val="dk1"/>
                </a:solidFill>
                <a:latin typeface="Poppins"/>
                <a:ea typeface="Poppins"/>
                <a:cs typeface="Poppins"/>
                <a:sym typeface="Poppins"/>
              </a:rPr>
              <a:t>.  </a:t>
            </a:r>
            <a:endParaRPr sz="1800" dirty="0"/>
          </a:p>
        </p:txBody>
      </p:sp>
      <p:sp>
        <p:nvSpPr>
          <p:cNvPr id="444" name="Google Shape;444;p30"/>
          <p:cNvSpPr/>
          <p:nvPr/>
        </p:nvSpPr>
        <p:spPr>
          <a:xfrm rot="10800000" flipH="1">
            <a:off x="0" y="6400799"/>
            <a:ext cx="12192000" cy="456773"/>
          </a:xfrm>
          <a:prstGeom prst="rect">
            <a:avLst/>
          </a:prstGeom>
          <a:gradFill>
            <a:gsLst>
              <a:gs pos="0">
                <a:schemeClr val="accent1"/>
              </a:gs>
              <a:gs pos="90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30"/>
          <p:cNvSpPr/>
          <p:nvPr/>
        </p:nvSpPr>
        <p:spPr>
          <a:xfrm flipH="1">
            <a:off x="4038600" y="6400799"/>
            <a:ext cx="8153398" cy="456772"/>
          </a:xfrm>
          <a:prstGeom prst="rect">
            <a:avLst/>
          </a:prstGeom>
          <a:gradFill>
            <a:gsLst>
              <a:gs pos="0">
                <a:srgbClr val="000000">
                  <a:alpha val="49803"/>
                </a:srgbClr>
              </a:gs>
              <a:gs pos="100000">
                <a:srgbClr val="2F5496"/>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7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0"/>
        <p:cNvGrpSpPr/>
        <p:nvPr/>
      </p:nvGrpSpPr>
      <p:grpSpPr>
        <a:xfrm>
          <a:off x="0" y="0"/>
          <a:ext cx="0" cy="0"/>
          <a:chOff x="0" y="0"/>
          <a:chExt cx="0" cy="0"/>
        </a:xfrm>
      </p:grpSpPr>
      <p:sp>
        <p:nvSpPr>
          <p:cNvPr id="451" name="Google Shape;451;p3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31"/>
          <p:cNvSpPr/>
          <p:nvPr/>
        </p:nvSpPr>
        <p:spPr>
          <a:xfrm>
            <a:off x="1528762" y="1247775"/>
            <a:ext cx="9144000" cy="3007447"/>
          </a:xfrm>
          <a:prstGeom prst="rect">
            <a:avLst/>
          </a:prstGeom>
          <a:solidFill>
            <a:schemeClr val="lt1"/>
          </a:solidFill>
          <a:ln w="12700" cap="flat" cmpd="sng">
            <a:solidFill>
              <a:srgbClr val="E1E1E1"/>
            </a:solidFill>
            <a:prstDash val="solid"/>
            <a:miter lim="800000"/>
            <a:headEnd type="none" w="sm" len="sm"/>
            <a:tailEnd type="none" w="sm" len="sm"/>
          </a:ln>
          <a:effectLst>
            <a:outerShdw blurRad="50800" dist="38100" dir="2700000" algn="tl" rotWithShape="0">
              <a:srgbClr val="D8D8D8">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53" name="Google Shape;453;p31"/>
          <p:cNvSpPr txBox="1">
            <a:spLocks noGrp="1"/>
          </p:cNvSpPr>
          <p:nvPr>
            <p:ph type="title"/>
          </p:nvPr>
        </p:nvSpPr>
        <p:spPr>
          <a:xfrm>
            <a:off x="1804988" y="1442172"/>
            <a:ext cx="8582025" cy="21773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600"/>
              <a:buFont typeface="Poppins Medium"/>
              <a:buNone/>
            </a:pPr>
            <a:r>
              <a:rPr lang="en-US" sz="4600" dirty="0">
                <a:solidFill>
                  <a:schemeClr val="dk1"/>
                </a:solidFill>
                <a:latin typeface="Poppins Medium"/>
                <a:ea typeface="Poppins Medium"/>
                <a:cs typeface="Poppins Medium"/>
                <a:sym typeface="Poppins Medium"/>
              </a:rPr>
              <a:t>ELEMENTARY SCHOOL </a:t>
            </a:r>
            <a:br>
              <a:rPr lang="en-US" sz="4600" dirty="0">
                <a:solidFill>
                  <a:schemeClr val="dk1"/>
                </a:solidFill>
                <a:latin typeface="Poppins Medium"/>
                <a:ea typeface="Poppins Medium"/>
                <a:cs typeface="Poppins Medium"/>
                <a:sym typeface="Poppins Medium"/>
              </a:rPr>
            </a:br>
            <a:r>
              <a:rPr lang="en-US" sz="4600" dirty="0">
                <a:latin typeface="Poppins Medium"/>
                <a:ea typeface="Poppins Medium"/>
                <a:cs typeface="Poppins Medium"/>
                <a:sym typeface="Poppins Medium"/>
              </a:rPr>
              <a:t>Case Scenarios</a:t>
            </a:r>
            <a:endParaRPr sz="4600" dirty="0">
              <a:solidFill>
                <a:schemeClr val="dk1"/>
              </a:solidFill>
              <a:latin typeface="Poppins Medium"/>
              <a:ea typeface="Poppins Medium"/>
              <a:cs typeface="Poppins Medium"/>
              <a:sym typeface="Poppins Medium"/>
            </a:endParaRPr>
          </a:p>
        </p:txBody>
      </p:sp>
      <p:sp>
        <p:nvSpPr>
          <p:cNvPr id="454" name="Google Shape;454;p31"/>
          <p:cNvSpPr/>
          <p:nvPr/>
        </p:nvSpPr>
        <p:spPr>
          <a:xfrm>
            <a:off x="2487872" y="3912322"/>
            <a:ext cx="722578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53"/>
                                        </p:tgtEl>
                                        <p:attrNameLst>
                                          <p:attrName>style.visibility</p:attrName>
                                        </p:attrNameLst>
                                      </p:cBhvr>
                                      <p:to>
                                        <p:strVal val="visible"/>
                                      </p:to>
                                    </p:set>
                                    <p:animEffect transition="in" filter="fade">
                                      <p:cBhvr>
                                        <p:cTn id="7" dur="4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2"/>
          <p:cNvSpPr txBox="1">
            <a:spLocks noGrp="1"/>
          </p:cNvSpPr>
          <p:nvPr>
            <p:ph type="title"/>
          </p:nvPr>
        </p:nvSpPr>
        <p:spPr>
          <a:xfrm>
            <a:off x="0" y="6590"/>
            <a:ext cx="12192000" cy="1108435"/>
          </a:xfrm>
          <a:prstGeom prst="rect">
            <a:avLst/>
          </a:prstGeom>
          <a:solidFill>
            <a:srgbClr val="8296B0"/>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Poppins"/>
              <a:buNone/>
            </a:pPr>
            <a:r>
              <a:rPr lang="en-US">
                <a:solidFill>
                  <a:schemeClr val="lt1"/>
                </a:solidFill>
                <a:latin typeface="Poppins"/>
                <a:ea typeface="Poppins"/>
                <a:cs typeface="Poppins"/>
                <a:sym typeface="Poppins"/>
              </a:rPr>
              <a:t> </a:t>
            </a:r>
            <a:br>
              <a:rPr lang="en-US">
                <a:solidFill>
                  <a:schemeClr val="lt1"/>
                </a:solidFill>
                <a:latin typeface="Poppins"/>
                <a:ea typeface="Poppins"/>
                <a:cs typeface="Poppins"/>
                <a:sym typeface="Poppins"/>
              </a:rPr>
            </a:br>
            <a:br>
              <a:rPr lang="en-US">
                <a:solidFill>
                  <a:schemeClr val="lt1"/>
                </a:solidFill>
                <a:latin typeface="Poppins"/>
                <a:ea typeface="Poppins"/>
                <a:cs typeface="Poppins"/>
                <a:sym typeface="Poppins"/>
              </a:rPr>
            </a:br>
            <a:r>
              <a:rPr lang="en-US" sz="4000">
                <a:solidFill>
                  <a:schemeClr val="lt1"/>
                </a:solidFill>
                <a:latin typeface="Poppins"/>
                <a:ea typeface="Poppins"/>
                <a:cs typeface="Poppins"/>
                <a:sym typeface="Poppins"/>
              </a:rPr>
              <a:t>SCENARIO 1: WHISPERING TEACHER</a:t>
            </a:r>
            <a:br>
              <a:rPr lang="en-US" sz="4000">
                <a:solidFill>
                  <a:schemeClr val="lt1"/>
                </a:solidFill>
                <a:latin typeface="Poppins"/>
                <a:ea typeface="Poppins"/>
                <a:cs typeface="Poppins"/>
                <a:sym typeface="Poppins"/>
              </a:rPr>
            </a:br>
            <a:r>
              <a:rPr lang="en-US" sz="1800">
                <a:solidFill>
                  <a:schemeClr val="lt1"/>
                </a:solidFill>
                <a:latin typeface="Poppins"/>
                <a:ea typeface="Poppins"/>
                <a:cs typeface="Poppins"/>
                <a:sym typeface="Poppins"/>
              </a:rPr>
              <a:t>(Elementary School)</a:t>
            </a:r>
            <a:br>
              <a:rPr lang="en-US" sz="1800">
                <a:solidFill>
                  <a:schemeClr val="lt1"/>
                </a:solidFill>
                <a:latin typeface="Poppins"/>
                <a:ea typeface="Poppins"/>
                <a:cs typeface="Poppins"/>
                <a:sym typeface="Poppins"/>
              </a:rPr>
            </a:br>
            <a:br>
              <a:rPr lang="en-US" sz="1800">
                <a:solidFill>
                  <a:schemeClr val="lt1"/>
                </a:solidFill>
                <a:latin typeface="Poppins"/>
                <a:ea typeface="Poppins"/>
                <a:cs typeface="Poppins"/>
                <a:sym typeface="Poppins"/>
              </a:rPr>
            </a:br>
            <a:endParaRPr>
              <a:solidFill>
                <a:schemeClr val="lt1"/>
              </a:solidFill>
              <a:latin typeface="Poppins"/>
              <a:ea typeface="Poppins"/>
              <a:cs typeface="Poppins"/>
              <a:sym typeface="Poppins"/>
            </a:endParaRPr>
          </a:p>
        </p:txBody>
      </p:sp>
      <p:sp>
        <p:nvSpPr>
          <p:cNvPr id="461" name="Google Shape;461;p32"/>
          <p:cNvSpPr txBox="1">
            <a:spLocks noGrp="1"/>
          </p:cNvSpPr>
          <p:nvPr>
            <p:ph type="body" idx="1"/>
          </p:nvPr>
        </p:nvSpPr>
        <p:spPr>
          <a:xfrm>
            <a:off x="1091184" y="1519963"/>
            <a:ext cx="10009632" cy="2502345"/>
          </a:xfrm>
          <a:prstGeom prst="rect">
            <a:avLst/>
          </a:prstGeom>
          <a:noFill/>
          <a:ln w="28575" cap="flat" cmpd="sng">
            <a:solidFill>
              <a:srgbClr val="ACB8CA"/>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3F3F3F"/>
              </a:buClr>
              <a:buSzPts val="2200"/>
              <a:buNone/>
            </a:pPr>
            <a:r>
              <a:rPr lang="en-US" sz="2200" dirty="0">
                <a:solidFill>
                  <a:schemeClr val="tx1">
                    <a:lumMod val="85000"/>
                    <a:lumOff val="15000"/>
                  </a:schemeClr>
                </a:solidFill>
                <a:latin typeface="Poppins"/>
                <a:ea typeface="Poppins"/>
                <a:cs typeface="Poppins"/>
                <a:sym typeface="Poppins"/>
              </a:rPr>
              <a:t>Ms. W is Billy’s 3</a:t>
            </a:r>
            <a:r>
              <a:rPr lang="en-US" sz="2200" baseline="30000" dirty="0">
                <a:solidFill>
                  <a:schemeClr val="tx1">
                    <a:lumMod val="85000"/>
                    <a:lumOff val="15000"/>
                  </a:schemeClr>
                </a:solidFill>
                <a:latin typeface="Poppins"/>
                <a:ea typeface="Poppins"/>
                <a:cs typeface="Poppins"/>
                <a:sym typeface="Poppins"/>
              </a:rPr>
              <a:t>rd</a:t>
            </a:r>
            <a:r>
              <a:rPr lang="en-US" sz="2200" dirty="0">
                <a:solidFill>
                  <a:schemeClr val="tx1">
                    <a:lumMod val="85000"/>
                    <a:lumOff val="15000"/>
                  </a:schemeClr>
                </a:solidFill>
                <a:latin typeface="Poppins"/>
                <a:ea typeface="Poppins"/>
                <a:cs typeface="Poppins"/>
                <a:sym typeface="Poppins"/>
              </a:rPr>
              <a:t> grade teacher. Billy shared with his mom that he saw a picture of a man who “was not dressed” on Ms. W’s computer. Previously, Billy reported to his mom that Ms. W once touched his shoulder and asked personal questions such as: “How was your weekend?” and “Where does your cousin live?” in a whisper-like voice. The teacher’s aide in Ms. W’s class has confirmed that Ms. W sometimes whispers to the students in class.</a:t>
            </a:r>
            <a:endParaRPr sz="2200" dirty="0">
              <a:solidFill>
                <a:schemeClr val="tx1">
                  <a:lumMod val="85000"/>
                  <a:lumOff val="15000"/>
                </a:schemeClr>
              </a:solidFill>
              <a:latin typeface="Poppins"/>
              <a:ea typeface="Poppins"/>
              <a:cs typeface="Poppins"/>
              <a:sym typeface="Poppins"/>
            </a:endParaRPr>
          </a:p>
          <a:p>
            <a:pPr marL="0" lvl="0" indent="0" algn="l" rtl="0">
              <a:lnSpc>
                <a:spcPct val="90000"/>
              </a:lnSpc>
              <a:spcBef>
                <a:spcPts val="1000"/>
              </a:spcBef>
              <a:spcAft>
                <a:spcPts val="0"/>
              </a:spcAft>
              <a:buClr>
                <a:schemeClr val="dk1"/>
              </a:buClr>
              <a:buSzPts val="2800"/>
              <a:buNone/>
            </a:pPr>
            <a:endParaRPr dirty="0"/>
          </a:p>
        </p:txBody>
      </p:sp>
      <p:sp>
        <p:nvSpPr>
          <p:cNvPr id="2" name="TextBox 1">
            <a:extLst>
              <a:ext uri="{FF2B5EF4-FFF2-40B4-BE49-F238E27FC236}">
                <a16:creationId xmlns:a16="http://schemas.microsoft.com/office/drawing/2014/main" id="{E79B9464-4927-B501-F25F-7D534F5587C9}"/>
              </a:ext>
            </a:extLst>
          </p:cNvPr>
          <p:cNvSpPr txBox="1"/>
          <p:nvPr/>
        </p:nvSpPr>
        <p:spPr>
          <a:xfrm>
            <a:off x="1091184" y="4427246"/>
            <a:ext cx="10814634" cy="1446550"/>
          </a:xfrm>
          <a:prstGeom prst="rect">
            <a:avLst/>
          </a:prstGeom>
          <a:noFill/>
        </p:spPr>
        <p:txBody>
          <a:bodyPr wrap="square" rtlCol="0">
            <a:spAutoFit/>
          </a:bodyPr>
          <a:lstStyle/>
          <a:p>
            <a:pPr marL="342900" indent="-342900">
              <a:buAutoNum type="arabicPeriod"/>
            </a:pPr>
            <a:r>
              <a:rPr lang="en-US" sz="2200" dirty="0">
                <a:latin typeface="Poppins" panose="00000500000000000000" pitchFamily="2" charset="0"/>
                <a:cs typeface="Poppins" panose="00000500000000000000" pitchFamily="2" charset="0"/>
              </a:rPr>
              <a:t>What initial actions should you take?</a:t>
            </a:r>
          </a:p>
          <a:p>
            <a:pPr marL="342900" indent="-342900">
              <a:buAutoNum type="arabicPeriod"/>
            </a:pPr>
            <a:r>
              <a:rPr lang="en-US" sz="2200" dirty="0">
                <a:latin typeface="Poppins" panose="00000500000000000000" pitchFamily="2" charset="0"/>
                <a:cs typeface="Poppins" panose="00000500000000000000" pitchFamily="2" charset="0"/>
              </a:rPr>
              <a:t>Is this information enough for reasonable suspicion of child abuse? If not, would you or the principal ask clarifying questions prior to filing a SCAR?</a:t>
            </a:r>
          </a:p>
          <a:p>
            <a:r>
              <a:rPr lang="en-US" sz="2200" dirty="0">
                <a:latin typeface="Poppins" panose="00000500000000000000" pitchFamily="2" charset="0"/>
                <a:cs typeface="Poppins" panose="00000500000000000000" pitchFamily="2" charset="0"/>
              </a:rPr>
              <a:t>3. What policies considerations would you think about?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3"/>
          <p:cNvSpPr txBox="1">
            <a:spLocks noGrp="1"/>
          </p:cNvSpPr>
          <p:nvPr>
            <p:ph type="body" idx="1"/>
          </p:nvPr>
        </p:nvSpPr>
        <p:spPr>
          <a:xfrm>
            <a:off x="953022" y="206679"/>
            <a:ext cx="10332929" cy="644464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7B7B7B"/>
              </a:buClr>
              <a:buSzPct val="100000"/>
              <a:buNone/>
            </a:pPr>
            <a:r>
              <a:rPr lang="en-US" sz="2900">
                <a:solidFill>
                  <a:srgbClr val="7B7B7B"/>
                </a:solidFill>
                <a:latin typeface="Poppins"/>
                <a:ea typeface="Poppins"/>
                <a:cs typeface="Poppins"/>
                <a:sym typeface="Poppins"/>
              </a:rPr>
              <a:t>Scenario 1 Response-Whispering Teacher</a:t>
            </a:r>
            <a:endParaRPr/>
          </a:p>
          <a:p>
            <a:pPr marL="0" lvl="0" indent="0" algn="l" rtl="0">
              <a:lnSpc>
                <a:spcPct val="90000"/>
              </a:lnSpc>
              <a:spcBef>
                <a:spcPts val="1000"/>
              </a:spcBef>
              <a:spcAft>
                <a:spcPts val="0"/>
              </a:spcAft>
              <a:buClr>
                <a:schemeClr val="dk1"/>
              </a:buClr>
              <a:buSzPct val="100000"/>
              <a:buNone/>
            </a:pPr>
            <a:endParaRPr sz="3200">
              <a:solidFill>
                <a:srgbClr val="0070C0"/>
              </a:solidFill>
              <a:latin typeface="Poppins"/>
              <a:ea typeface="Poppins"/>
              <a:cs typeface="Poppins"/>
              <a:sym typeface="Poppins"/>
            </a:endParaRPr>
          </a:p>
          <a:p>
            <a:pPr marL="0" lvl="0" indent="0" algn="ctr" rtl="0">
              <a:lnSpc>
                <a:spcPct val="90000"/>
              </a:lnSpc>
              <a:spcBef>
                <a:spcPts val="1000"/>
              </a:spcBef>
              <a:spcAft>
                <a:spcPts val="0"/>
              </a:spcAft>
              <a:buClr>
                <a:schemeClr val="dk1"/>
              </a:buClr>
              <a:buSzPct val="100000"/>
              <a:buNone/>
            </a:pPr>
            <a:r>
              <a:rPr lang="en-US" sz="3200" b="1">
                <a:latin typeface="Poppins"/>
                <a:ea typeface="Poppins"/>
                <a:cs typeface="Poppins"/>
                <a:sym typeface="Poppins"/>
              </a:rPr>
              <a:t>Initial Actions and Considerations</a:t>
            </a:r>
            <a:endParaRPr/>
          </a:p>
          <a:p>
            <a:pPr marL="228600" lvl="0" indent="-228600" algn="l" rtl="0">
              <a:lnSpc>
                <a:spcPct val="110000"/>
              </a:lnSpc>
              <a:spcBef>
                <a:spcPts val="1000"/>
              </a:spcBef>
              <a:spcAft>
                <a:spcPts val="0"/>
              </a:spcAft>
              <a:buClr>
                <a:schemeClr val="dk1"/>
              </a:buClr>
              <a:buSzPct val="100000"/>
              <a:buChar char="•"/>
            </a:pPr>
            <a:r>
              <a:rPr lang="en-US" sz="3200">
                <a:latin typeface="Poppins"/>
                <a:ea typeface="Poppins"/>
                <a:cs typeface="Poppins"/>
                <a:sym typeface="Poppins"/>
              </a:rPr>
              <a:t>Immediate action should be taken to bring the matter to the attention of the site administrator.</a:t>
            </a:r>
            <a:endParaRPr sz="3200" b="1">
              <a:latin typeface="Poppins"/>
              <a:ea typeface="Poppins"/>
              <a:cs typeface="Poppins"/>
              <a:sym typeface="Poppins"/>
            </a:endParaRPr>
          </a:p>
          <a:p>
            <a:pPr marL="0" lvl="0" indent="0" algn="l" rtl="0">
              <a:lnSpc>
                <a:spcPct val="110000"/>
              </a:lnSpc>
              <a:spcBef>
                <a:spcPts val="1000"/>
              </a:spcBef>
              <a:spcAft>
                <a:spcPts val="0"/>
              </a:spcAft>
              <a:buClr>
                <a:schemeClr val="dk1"/>
              </a:buClr>
              <a:buSzPct val="100000"/>
              <a:buNone/>
            </a:pPr>
            <a:endParaRPr sz="3200">
              <a:latin typeface="Poppins"/>
              <a:ea typeface="Poppins"/>
              <a:cs typeface="Poppins"/>
              <a:sym typeface="Poppins"/>
            </a:endParaRPr>
          </a:p>
          <a:p>
            <a:pPr marL="228600" lvl="0" indent="-228600" algn="l" rtl="0">
              <a:lnSpc>
                <a:spcPct val="110000"/>
              </a:lnSpc>
              <a:spcBef>
                <a:spcPts val="0"/>
              </a:spcBef>
              <a:spcAft>
                <a:spcPts val="0"/>
              </a:spcAft>
              <a:buClr>
                <a:schemeClr val="dk1"/>
              </a:buClr>
              <a:buSzPct val="100000"/>
              <a:buChar char="•"/>
            </a:pPr>
            <a:r>
              <a:rPr lang="en-US" sz="3200">
                <a:latin typeface="Poppins"/>
                <a:ea typeface="Poppins"/>
                <a:cs typeface="Poppins"/>
                <a:sym typeface="Poppins"/>
              </a:rPr>
              <a:t>This scenario </a:t>
            </a:r>
            <a:r>
              <a:rPr lang="en-US" sz="3200" b="1">
                <a:latin typeface="Poppins"/>
                <a:ea typeface="Poppins"/>
                <a:cs typeface="Poppins"/>
                <a:sym typeface="Poppins"/>
              </a:rPr>
              <a:t>may not</a:t>
            </a:r>
            <a:r>
              <a:rPr lang="en-US" sz="3200">
                <a:latin typeface="Poppins"/>
                <a:ea typeface="Poppins"/>
                <a:cs typeface="Poppins"/>
                <a:sym typeface="Poppins"/>
              </a:rPr>
              <a:t> involve “grooming” or adult sexual misconduct but may be an example a Code of Conduct with Students violation regardless of gender or job title.  </a:t>
            </a:r>
            <a:endParaRPr sz="3200">
              <a:latin typeface="Poppins"/>
              <a:ea typeface="Poppins"/>
              <a:cs typeface="Poppins"/>
              <a:sym typeface="Poppins"/>
            </a:endParaRPr>
          </a:p>
          <a:p>
            <a:pPr marL="0" lvl="0" indent="0" algn="l" rtl="0">
              <a:lnSpc>
                <a:spcPct val="110000"/>
              </a:lnSpc>
              <a:spcBef>
                <a:spcPts val="10"/>
              </a:spcBef>
              <a:spcAft>
                <a:spcPts val="0"/>
              </a:spcAft>
              <a:buClr>
                <a:schemeClr val="dk1"/>
              </a:buClr>
              <a:buSzPct val="100000"/>
              <a:buNone/>
            </a:pPr>
            <a:endParaRPr sz="3200">
              <a:latin typeface="Poppins"/>
              <a:ea typeface="Poppins"/>
              <a:cs typeface="Poppins"/>
              <a:sym typeface="Poppins"/>
            </a:endParaRPr>
          </a:p>
          <a:p>
            <a:pPr marL="228600" lvl="0" indent="-228600" algn="l" rtl="0">
              <a:lnSpc>
                <a:spcPct val="110000"/>
              </a:lnSpc>
              <a:spcBef>
                <a:spcPts val="0"/>
              </a:spcBef>
              <a:spcAft>
                <a:spcPts val="0"/>
              </a:spcAft>
              <a:buClr>
                <a:schemeClr val="dk1"/>
              </a:buClr>
              <a:buSzPct val="100000"/>
              <a:buChar char="•"/>
            </a:pPr>
            <a:r>
              <a:rPr lang="en-US" sz="3200">
                <a:latin typeface="Poppins"/>
                <a:ea typeface="Poppins"/>
                <a:cs typeface="Poppins"/>
                <a:sym typeface="Poppins"/>
              </a:rPr>
              <a:t>In general, if you have reasonable suspicion of child abuse based on the scenario, you must file a SCAR without further questioning.  </a:t>
            </a:r>
            <a:endParaRPr/>
          </a:p>
          <a:p>
            <a:pPr marL="228600" lvl="0" indent="-86360" algn="l" rtl="0">
              <a:lnSpc>
                <a:spcPct val="110000"/>
              </a:lnSpc>
              <a:spcBef>
                <a:spcPts val="0"/>
              </a:spcBef>
              <a:spcAft>
                <a:spcPts val="0"/>
              </a:spcAft>
              <a:buClr>
                <a:schemeClr val="dk1"/>
              </a:buClr>
              <a:buSzPct val="100000"/>
              <a:buNone/>
            </a:pPr>
            <a:endParaRPr sz="3200">
              <a:latin typeface="Poppins"/>
              <a:ea typeface="Poppins"/>
              <a:cs typeface="Poppins"/>
              <a:sym typeface="Poppins"/>
            </a:endParaRPr>
          </a:p>
          <a:p>
            <a:pPr marL="228600" lvl="0" indent="-228600" algn="l" rtl="0">
              <a:lnSpc>
                <a:spcPct val="110000"/>
              </a:lnSpc>
              <a:spcBef>
                <a:spcPts val="0"/>
              </a:spcBef>
              <a:spcAft>
                <a:spcPts val="0"/>
              </a:spcAft>
              <a:buClr>
                <a:schemeClr val="dk1"/>
              </a:buClr>
              <a:buSzPct val="100000"/>
              <a:buChar char="•"/>
            </a:pPr>
            <a:r>
              <a:rPr lang="en-US" sz="3200">
                <a:latin typeface="Poppins"/>
                <a:ea typeface="Poppins"/>
                <a:cs typeface="Poppins"/>
                <a:sym typeface="Poppins"/>
              </a:rPr>
              <a:t>If you, however, do not have reasonable suspicion of child abuse, you may ask clarifying questions to determine whether suspected abuse exists. </a:t>
            </a:r>
            <a:endParaRPr sz="3200">
              <a:latin typeface="Poppins"/>
              <a:ea typeface="Poppins"/>
              <a:cs typeface="Poppins"/>
              <a:sym typeface="Poppins"/>
            </a:endParaRPr>
          </a:p>
          <a:p>
            <a:pPr marL="0" lvl="0" indent="0" algn="l" rtl="0">
              <a:lnSpc>
                <a:spcPct val="110000"/>
              </a:lnSpc>
              <a:spcBef>
                <a:spcPts val="0"/>
              </a:spcBef>
              <a:spcAft>
                <a:spcPts val="0"/>
              </a:spcAft>
              <a:buClr>
                <a:schemeClr val="dk1"/>
              </a:buClr>
              <a:buSzPct val="100000"/>
              <a:buNone/>
            </a:pPr>
            <a:endParaRPr sz="3200">
              <a:latin typeface="Poppins"/>
              <a:ea typeface="Poppins"/>
              <a:cs typeface="Poppins"/>
              <a:sym typeface="Poppins"/>
            </a:endParaRPr>
          </a:p>
          <a:p>
            <a:pPr marL="228600" lvl="0" indent="-228600" algn="l" rtl="0">
              <a:lnSpc>
                <a:spcPct val="110000"/>
              </a:lnSpc>
              <a:spcBef>
                <a:spcPts val="0"/>
              </a:spcBef>
              <a:spcAft>
                <a:spcPts val="0"/>
              </a:spcAft>
              <a:buClr>
                <a:schemeClr val="dk1"/>
              </a:buClr>
              <a:buSzPct val="100000"/>
              <a:buChar char="•"/>
            </a:pPr>
            <a:r>
              <a:rPr lang="en-US" sz="3200">
                <a:latin typeface="Poppins"/>
                <a:ea typeface="Poppins"/>
                <a:cs typeface="Poppins"/>
                <a:sym typeface="Poppins"/>
              </a:rPr>
              <a:t>Acceptable Use Policy regarding electronic devices or the teacher’s conduct may be unprofessional or immoral.</a:t>
            </a:r>
            <a:endParaRPr/>
          </a:p>
          <a:p>
            <a:pPr marL="228600" lvl="0" indent="-86360" algn="l" rtl="0">
              <a:lnSpc>
                <a:spcPct val="110000"/>
              </a:lnSpc>
              <a:spcBef>
                <a:spcPts val="0"/>
              </a:spcBef>
              <a:spcAft>
                <a:spcPts val="0"/>
              </a:spcAft>
              <a:buClr>
                <a:schemeClr val="dk1"/>
              </a:buClr>
              <a:buSzPct val="100000"/>
              <a:buNone/>
            </a:pPr>
            <a:endParaRPr sz="3200">
              <a:latin typeface="Poppins"/>
              <a:ea typeface="Poppins"/>
              <a:cs typeface="Poppins"/>
              <a:sym typeface="Poppins"/>
            </a:endParaRPr>
          </a:p>
          <a:p>
            <a:pPr marL="228600" lvl="0" indent="-86360" algn="l" rtl="0">
              <a:lnSpc>
                <a:spcPct val="110000"/>
              </a:lnSpc>
              <a:spcBef>
                <a:spcPts val="0"/>
              </a:spcBef>
              <a:spcAft>
                <a:spcPts val="0"/>
              </a:spcAft>
              <a:buClr>
                <a:schemeClr val="dk1"/>
              </a:buClr>
              <a:buSzPct val="100000"/>
              <a:buNone/>
            </a:pPr>
            <a:endParaRPr sz="3200">
              <a:latin typeface="Poppins"/>
              <a:ea typeface="Poppins"/>
              <a:cs typeface="Poppins"/>
              <a:sym typeface="Poppins"/>
            </a:endParaRPr>
          </a:p>
          <a:p>
            <a:pPr marL="0" lvl="0" indent="0" algn="l" rtl="0">
              <a:lnSpc>
                <a:spcPct val="110000"/>
              </a:lnSpc>
              <a:spcBef>
                <a:spcPts val="0"/>
              </a:spcBef>
              <a:spcAft>
                <a:spcPts val="0"/>
              </a:spcAft>
              <a:buClr>
                <a:schemeClr val="dk1"/>
              </a:buClr>
              <a:buSzPct val="100000"/>
              <a:buNone/>
            </a:pPr>
            <a:endParaRPr sz="2200">
              <a:latin typeface="Poppins"/>
              <a:ea typeface="Poppins"/>
              <a:cs typeface="Poppins"/>
              <a:sym typeface="Poppins"/>
            </a:endParaRPr>
          </a:p>
          <a:p>
            <a:pPr marL="228600" marR="0" lvl="0" indent="-148590" algn="l" rtl="0">
              <a:lnSpc>
                <a:spcPct val="90000"/>
              </a:lnSpc>
              <a:spcBef>
                <a:spcPts val="0"/>
              </a:spcBef>
              <a:spcAft>
                <a:spcPts val="0"/>
              </a:spcAft>
              <a:buClr>
                <a:schemeClr val="dk1"/>
              </a:buClr>
              <a:buSzPct val="100000"/>
              <a:buNone/>
            </a:pPr>
            <a:endParaRPr sz="1800">
              <a:latin typeface="Calibri"/>
              <a:ea typeface="Calibri"/>
              <a:cs typeface="Calibri"/>
              <a:sym typeface="Calibri"/>
            </a:endParaRPr>
          </a:p>
          <a:p>
            <a:pPr marL="0" lvl="0" indent="80010" algn="l" rtl="0">
              <a:lnSpc>
                <a:spcPct val="90000"/>
              </a:lnSpc>
              <a:spcBef>
                <a:spcPts val="0"/>
              </a:spcBef>
              <a:spcAft>
                <a:spcPts val="0"/>
              </a:spcAft>
              <a:buClr>
                <a:schemeClr val="dk1"/>
              </a:buClr>
              <a:buSzPct val="100000"/>
              <a:buNone/>
            </a:pPr>
            <a:endParaRPr sz="1800">
              <a:latin typeface="Calibri"/>
              <a:ea typeface="Calibri"/>
              <a:cs typeface="Calibri"/>
              <a:sym typeface="Calibri"/>
            </a:endParaRPr>
          </a:p>
          <a:p>
            <a:pPr marL="0" marR="0" lvl="0" indent="80010" algn="l" rtl="0">
              <a:lnSpc>
                <a:spcPct val="90000"/>
              </a:lnSpc>
              <a:spcBef>
                <a:spcPts val="0"/>
              </a:spcBef>
              <a:spcAft>
                <a:spcPts val="0"/>
              </a:spcAft>
              <a:buClr>
                <a:schemeClr val="dk1"/>
              </a:buClr>
              <a:buSzPct val="100000"/>
              <a:buNone/>
            </a:pPr>
            <a:endParaRPr sz="1800">
              <a:latin typeface="Times New Roman"/>
              <a:ea typeface="Times New Roman"/>
              <a:cs typeface="Times New Roman"/>
              <a:sym typeface="Times New Roman"/>
            </a:endParaRPr>
          </a:p>
          <a:p>
            <a:pPr marL="0" marR="0" lvl="0" indent="80010" algn="l" rtl="0">
              <a:lnSpc>
                <a:spcPct val="90000"/>
              </a:lnSpc>
              <a:spcBef>
                <a:spcPts val="10"/>
              </a:spcBef>
              <a:spcAft>
                <a:spcPts val="0"/>
              </a:spcAft>
              <a:buClr>
                <a:schemeClr val="dk1"/>
              </a:buClr>
              <a:buSzPct val="100000"/>
              <a:buNone/>
            </a:pPr>
            <a:endParaRPr sz="1800">
              <a:latin typeface="Calibri"/>
              <a:ea typeface="Calibri"/>
              <a:cs typeface="Calibri"/>
              <a:sym typeface="Calibri"/>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4"/>
          <p:cNvSpPr txBox="1">
            <a:spLocks noGrp="1"/>
          </p:cNvSpPr>
          <p:nvPr>
            <p:ph type="title"/>
          </p:nvPr>
        </p:nvSpPr>
        <p:spPr>
          <a:xfrm>
            <a:off x="0" y="0"/>
            <a:ext cx="12192000" cy="975307"/>
          </a:xfrm>
          <a:prstGeom prst="rect">
            <a:avLst/>
          </a:prstGeom>
          <a:solidFill>
            <a:srgbClr val="8296B0"/>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Poppins"/>
              <a:buNone/>
            </a:pPr>
            <a:br>
              <a:rPr lang="en-US" sz="4000">
                <a:solidFill>
                  <a:schemeClr val="lt1"/>
                </a:solidFill>
                <a:latin typeface="Poppins"/>
                <a:ea typeface="Poppins"/>
                <a:cs typeface="Poppins"/>
                <a:sym typeface="Poppins"/>
              </a:rPr>
            </a:br>
            <a:br>
              <a:rPr lang="en-US" sz="4000">
                <a:solidFill>
                  <a:schemeClr val="lt1"/>
                </a:solidFill>
                <a:latin typeface="Poppins"/>
                <a:ea typeface="Poppins"/>
                <a:cs typeface="Poppins"/>
                <a:sym typeface="Poppins"/>
              </a:rPr>
            </a:br>
            <a:r>
              <a:rPr lang="en-US" sz="4000">
                <a:solidFill>
                  <a:schemeClr val="lt1"/>
                </a:solidFill>
                <a:latin typeface="Poppins"/>
                <a:ea typeface="Poppins"/>
                <a:cs typeface="Poppins"/>
                <a:sym typeface="Poppins"/>
              </a:rPr>
              <a:t>SCENARIO 2: STARING TEACHER</a:t>
            </a:r>
            <a:br>
              <a:rPr lang="en-US">
                <a:solidFill>
                  <a:schemeClr val="lt1"/>
                </a:solidFill>
                <a:latin typeface="Poppins"/>
                <a:ea typeface="Poppins"/>
                <a:cs typeface="Poppins"/>
                <a:sym typeface="Poppins"/>
              </a:rPr>
            </a:br>
            <a:r>
              <a:rPr lang="en-US" sz="1800">
                <a:solidFill>
                  <a:schemeClr val="lt1"/>
                </a:solidFill>
                <a:latin typeface="Poppins"/>
                <a:ea typeface="Poppins"/>
                <a:cs typeface="Poppins"/>
                <a:sym typeface="Poppins"/>
              </a:rPr>
              <a:t>(Elementary School)</a:t>
            </a:r>
            <a:br>
              <a:rPr lang="en-US" sz="1800">
                <a:solidFill>
                  <a:schemeClr val="lt1"/>
                </a:solidFill>
                <a:latin typeface="Poppins"/>
                <a:ea typeface="Poppins"/>
                <a:cs typeface="Poppins"/>
                <a:sym typeface="Poppins"/>
              </a:rPr>
            </a:br>
            <a:br>
              <a:rPr lang="en-US" sz="1800">
                <a:solidFill>
                  <a:schemeClr val="lt1"/>
                </a:solidFill>
                <a:latin typeface="Poppins"/>
                <a:ea typeface="Poppins"/>
                <a:cs typeface="Poppins"/>
                <a:sym typeface="Poppins"/>
              </a:rPr>
            </a:br>
            <a:endParaRPr>
              <a:solidFill>
                <a:schemeClr val="lt1"/>
              </a:solidFill>
              <a:latin typeface="Poppins"/>
              <a:ea typeface="Poppins"/>
              <a:cs typeface="Poppins"/>
              <a:sym typeface="Poppins"/>
            </a:endParaRPr>
          </a:p>
        </p:txBody>
      </p:sp>
      <p:sp>
        <p:nvSpPr>
          <p:cNvPr id="475" name="Google Shape;475;p34"/>
          <p:cNvSpPr txBox="1"/>
          <p:nvPr/>
        </p:nvSpPr>
        <p:spPr>
          <a:xfrm>
            <a:off x="830529" y="1343554"/>
            <a:ext cx="10530942" cy="3170099"/>
          </a:xfrm>
          <a:prstGeom prst="rect">
            <a:avLst/>
          </a:prstGeom>
          <a:noFill/>
          <a:ln w="28575" cap="flat" cmpd="sng">
            <a:solidFill>
              <a:srgbClr val="ACB8C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Poppins"/>
                <a:ea typeface="Poppins"/>
                <a:cs typeface="Poppins"/>
                <a:sym typeface="Poppins"/>
              </a:rPr>
              <a:t>Karina, a 4</a:t>
            </a:r>
            <a:r>
              <a:rPr lang="en-US" sz="2000" baseline="30000">
                <a:solidFill>
                  <a:schemeClr val="dk1"/>
                </a:solidFill>
                <a:latin typeface="Poppins"/>
                <a:ea typeface="Poppins"/>
                <a:cs typeface="Poppins"/>
                <a:sym typeface="Poppins"/>
              </a:rPr>
              <a:t>th</a:t>
            </a:r>
            <a:r>
              <a:rPr lang="en-US" sz="2000">
                <a:solidFill>
                  <a:schemeClr val="dk1"/>
                </a:solidFill>
                <a:latin typeface="Poppins"/>
                <a:ea typeface="Poppins"/>
                <a:cs typeface="Poppins"/>
                <a:sym typeface="Poppins"/>
              </a:rPr>
              <a:t> grader, tells you that she overheard Ana talking to a group of students about her teacher who often looks at her while she is doing her work in class.  Whenever the teacher checks her work, he gets close to her, praising her for her good work, and he once patted her shoulder.  She also noticed that whenever the teacher asks for volunteers to distribute materials, she always gets chosen. </a:t>
            </a:r>
            <a:endParaRPr/>
          </a:p>
          <a:p>
            <a:pPr marL="0" marR="0" lvl="0" indent="0" algn="l" rtl="0">
              <a:spcBef>
                <a:spcPts val="0"/>
              </a:spcBef>
              <a:spcAft>
                <a:spcPts val="0"/>
              </a:spcAft>
              <a:buNone/>
            </a:pPr>
            <a:r>
              <a:rPr lang="en-US" sz="2000">
                <a:solidFill>
                  <a:schemeClr val="dk1"/>
                </a:solidFill>
                <a:latin typeface="Poppins"/>
                <a:ea typeface="Poppins"/>
                <a:cs typeface="Poppins"/>
                <a:sym typeface="Poppins"/>
              </a:rPr>
              <a:t> </a:t>
            </a:r>
            <a:endParaRPr/>
          </a:p>
          <a:p>
            <a:pPr marL="0" marR="0" lvl="0" indent="0" algn="l" rtl="0">
              <a:spcBef>
                <a:spcPts val="0"/>
              </a:spcBef>
              <a:spcAft>
                <a:spcPts val="0"/>
              </a:spcAft>
              <a:buNone/>
            </a:pPr>
            <a:r>
              <a:rPr lang="en-US" sz="2000">
                <a:solidFill>
                  <a:schemeClr val="dk1"/>
                </a:solidFill>
                <a:latin typeface="Poppins"/>
                <a:ea typeface="Poppins"/>
                <a:cs typeface="Poppins"/>
                <a:sym typeface="Poppins"/>
              </a:rPr>
              <a:t>Karina is worried about her friend, because other girls told her not to worry about it, commenting that “He likes you because you always do the work.”  She knows that the staring, and the touch, made Ana feel uncomfortable.</a:t>
            </a:r>
            <a:endParaRPr/>
          </a:p>
        </p:txBody>
      </p:sp>
      <p:sp>
        <p:nvSpPr>
          <p:cNvPr id="476" name="Google Shape;476;p34"/>
          <p:cNvSpPr txBox="1"/>
          <p:nvPr/>
        </p:nvSpPr>
        <p:spPr>
          <a:xfrm>
            <a:off x="804715" y="4720639"/>
            <a:ext cx="10530942" cy="158761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000"/>
              <a:buFont typeface="Poppins"/>
              <a:buAutoNum type="arabicPeriod"/>
            </a:pPr>
            <a:r>
              <a:rPr lang="en-US" sz="2000">
                <a:solidFill>
                  <a:schemeClr val="dk1"/>
                </a:solidFill>
                <a:latin typeface="Poppins"/>
                <a:ea typeface="Poppins"/>
                <a:cs typeface="Poppins"/>
                <a:sym typeface="Poppins"/>
              </a:rPr>
              <a:t>What initial actions should you take?</a:t>
            </a:r>
            <a:endParaRPr/>
          </a:p>
          <a:p>
            <a:pPr marL="342900" marR="0" lvl="0" indent="-342900" algn="l" rtl="0">
              <a:spcBef>
                <a:spcPts val="0"/>
              </a:spcBef>
              <a:spcAft>
                <a:spcPts val="0"/>
              </a:spcAft>
              <a:buClr>
                <a:schemeClr val="dk1"/>
              </a:buClr>
              <a:buSzPts val="2000"/>
              <a:buFont typeface="Poppins"/>
              <a:buAutoNum type="arabicPeriod"/>
            </a:pPr>
            <a:r>
              <a:rPr lang="en-US" sz="2000">
                <a:solidFill>
                  <a:schemeClr val="dk1"/>
                </a:solidFill>
                <a:latin typeface="Poppins"/>
                <a:ea typeface="Poppins"/>
                <a:cs typeface="Poppins"/>
                <a:sym typeface="Poppins"/>
              </a:rPr>
              <a:t>Is this information enough for reasonable suspicion of child abuse? If not, what clarifying questions would you ask?</a:t>
            </a:r>
            <a:endParaRPr/>
          </a:p>
          <a:p>
            <a:pPr marL="0" marR="0" lvl="0" indent="0" algn="l" rtl="0">
              <a:lnSpc>
                <a:spcPct val="150000"/>
              </a:lnSpc>
              <a:spcBef>
                <a:spcPts val="0"/>
              </a:spcBef>
              <a:spcAft>
                <a:spcPts val="0"/>
              </a:spcAft>
              <a:buNone/>
            </a:pPr>
            <a:r>
              <a:rPr lang="en-US" sz="2000">
                <a:solidFill>
                  <a:schemeClr val="dk1"/>
                </a:solidFill>
                <a:latin typeface="Poppins"/>
                <a:ea typeface="Poppins"/>
                <a:cs typeface="Poppins"/>
                <a:sym typeface="Poppins"/>
              </a:rPr>
              <a:t>3.  Do you see any indicators for possible grooming by the teacher?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5"/>
          <p:cNvSpPr txBox="1">
            <a:spLocks noGrp="1"/>
          </p:cNvSpPr>
          <p:nvPr>
            <p:ph type="body" idx="1"/>
          </p:nvPr>
        </p:nvSpPr>
        <p:spPr>
          <a:xfrm>
            <a:off x="901875" y="551146"/>
            <a:ext cx="10642948" cy="618327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rgbClr val="7B7B7B"/>
              </a:buClr>
              <a:buSzPct val="100000"/>
              <a:buNone/>
            </a:pPr>
            <a:r>
              <a:rPr lang="en-US" sz="2200">
                <a:solidFill>
                  <a:srgbClr val="7B7B7B"/>
                </a:solidFill>
                <a:latin typeface="Poppins"/>
                <a:ea typeface="Poppins"/>
                <a:cs typeface="Poppins"/>
                <a:sym typeface="Poppins"/>
              </a:rPr>
              <a:t>Scenario 2 Response- Staring Teacher</a:t>
            </a:r>
            <a:endParaRPr/>
          </a:p>
          <a:p>
            <a:pPr marL="0" lvl="0" indent="0" algn="l" rtl="0">
              <a:lnSpc>
                <a:spcPct val="90000"/>
              </a:lnSpc>
              <a:spcBef>
                <a:spcPts val="1000"/>
              </a:spcBef>
              <a:spcAft>
                <a:spcPts val="0"/>
              </a:spcAft>
              <a:buClr>
                <a:schemeClr val="dk1"/>
              </a:buClr>
              <a:buSzPct val="100000"/>
              <a:buNone/>
            </a:pPr>
            <a:endParaRPr sz="2100">
              <a:solidFill>
                <a:srgbClr val="7B7B7B"/>
              </a:solidFill>
              <a:latin typeface="Poppins"/>
              <a:ea typeface="Poppins"/>
              <a:cs typeface="Poppins"/>
              <a:sym typeface="Poppins"/>
            </a:endParaRPr>
          </a:p>
          <a:p>
            <a:pPr marL="0" lvl="0" indent="0" algn="ctr" rtl="0">
              <a:lnSpc>
                <a:spcPct val="90000"/>
              </a:lnSpc>
              <a:spcBef>
                <a:spcPts val="1000"/>
              </a:spcBef>
              <a:spcAft>
                <a:spcPts val="0"/>
              </a:spcAft>
              <a:buClr>
                <a:schemeClr val="dk1"/>
              </a:buClr>
              <a:buSzPct val="100000"/>
              <a:buNone/>
            </a:pPr>
            <a:r>
              <a:rPr lang="en-US" sz="2400" b="1">
                <a:latin typeface="Poppins"/>
                <a:ea typeface="Poppins"/>
                <a:cs typeface="Poppins"/>
                <a:sym typeface="Poppins"/>
              </a:rPr>
              <a:t>Initial Actions and Considerations</a:t>
            </a:r>
            <a:endParaRPr/>
          </a:p>
          <a:p>
            <a:pPr marL="228600" lvl="0" indent="-228600" algn="l" rtl="0">
              <a:lnSpc>
                <a:spcPct val="120000"/>
              </a:lnSpc>
              <a:spcBef>
                <a:spcPts val="1000"/>
              </a:spcBef>
              <a:spcAft>
                <a:spcPts val="0"/>
              </a:spcAft>
              <a:buClr>
                <a:schemeClr val="dk1"/>
              </a:buClr>
              <a:buSzPct val="100000"/>
              <a:buChar char="•"/>
            </a:pPr>
            <a:r>
              <a:rPr lang="en-US" sz="2200">
                <a:latin typeface="Poppins"/>
                <a:ea typeface="Poppins"/>
                <a:cs typeface="Poppins"/>
                <a:sym typeface="Poppins"/>
              </a:rPr>
              <a:t>Immediate</a:t>
            </a:r>
            <a:r>
              <a:rPr lang="en-US" sz="2400">
                <a:latin typeface="Poppins"/>
                <a:ea typeface="Poppins"/>
                <a:cs typeface="Poppins"/>
                <a:sym typeface="Poppins"/>
              </a:rPr>
              <a:t> action should be taken to bring the matter to the attention of the site administrator.</a:t>
            </a:r>
            <a:endParaRPr/>
          </a:p>
          <a:p>
            <a:pPr marL="228600" lvl="0" indent="-228600" algn="l" rtl="0">
              <a:lnSpc>
                <a:spcPct val="120000"/>
              </a:lnSpc>
              <a:spcBef>
                <a:spcPts val="1000"/>
              </a:spcBef>
              <a:spcAft>
                <a:spcPts val="0"/>
              </a:spcAft>
              <a:buClr>
                <a:srgbClr val="221F1F"/>
              </a:buClr>
              <a:buSzPct val="100000"/>
              <a:buChar char="•"/>
            </a:pPr>
            <a:r>
              <a:rPr lang="en-US" sz="2400">
                <a:solidFill>
                  <a:srgbClr val="221F1F"/>
                </a:solidFill>
                <a:latin typeface="Poppins"/>
                <a:ea typeface="Poppins"/>
                <a:cs typeface="Poppins"/>
                <a:sym typeface="Poppins"/>
              </a:rPr>
              <a:t>This scenario may not involve “grooming” or adult sexual misconduct, but it may involve a Code of Conduct with Students violation.</a:t>
            </a:r>
            <a:endParaRPr/>
          </a:p>
          <a:p>
            <a:pPr marL="228600" lvl="0" indent="-228600" algn="l" rtl="0">
              <a:lnSpc>
                <a:spcPct val="120000"/>
              </a:lnSpc>
              <a:spcBef>
                <a:spcPts val="1000"/>
              </a:spcBef>
              <a:spcAft>
                <a:spcPts val="0"/>
              </a:spcAft>
              <a:buClr>
                <a:schemeClr val="dk1"/>
              </a:buClr>
              <a:buSzPct val="100000"/>
              <a:buChar char="•"/>
            </a:pPr>
            <a:r>
              <a:rPr lang="en-US" sz="2400">
                <a:latin typeface="Poppins"/>
                <a:ea typeface="Poppins"/>
                <a:cs typeface="Poppins"/>
                <a:sym typeface="Poppins"/>
              </a:rPr>
              <a:t>Touching or having physical contact with a student that is not age appropriate or within the scope of the employee’s responsibilities and/or duties could constitute a violation of the District’s </a:t>
            </a:r>
            <a:r>
              <a:rPr lang="en-US" sz="2400" i="1">
                <a:latin typeface="Poppins"/>
                <a:ea typeface="Poppins"/>
                <a:cs typeface="Poppins"/>
                <a:sym typeface="Poppins"/>
              </a:rPr>
              <a:t>Code of Conduct with Students.</a:t>
            </a:r>
            <a:endParaRPr/>
          </a:p>
          <a:p>
            <a:pPr marL="228600" lvl="0" indent="-228600" algn="l" rtl="0">
              <a:lnSpc>
                <a:spcPct val="120000"/>
              </a:lnSpc>
              <a:spcBef>
                <a:spcPts val="1000"/>
              </a:spcBef>
              <a:spcAft>
                <a:spcPts val="0"/>
              </a:spcAft>
              <a:buClr>
                <a:schemeClr val="dk1"/>
              </a:buClr>
              <a:buSzPct val="100000"/>
              <a:buChar char="•"/>
            </a:pPr>
            <a:r>
              <a:rPr lang="en-US" sz="2400">
                <a:latin typeface="Poppins"/>
                <a:ea typeface="Poppins"/>
                <a:cs typeface="Poppins"/>
                <a:sym typeface="Poppins"/>
              </a:rPr>
              <a:t>In general, if you have reasonable suspicion of child abuse based on the scenario, you must file a SCAR without further questioning.  </a:t>
            </a:r>
            <a:endParaRPr/>
          </a:p>
          <a:p>
            <a:pPr marL="228600" lvl="0" indent="-99060" algn="l" rtl="0">
              <a:lnSpc>
                <a:spcPct val="120000"/>
              </a:lnSpc>
              <a:spcBef>
                <a:spcPts val="0"/>
              </a:spcBef>
              <a:spcAft>
                <a:spcPts val="0"/>
              </a:spcAft>
              <a:buClr>
                <a:schemeClr val="dk1"/>
              </a:buClr>
              <a:buSzPct val="100000"/>
              <a:buNone/>
            </a:pPr>
            <a:endParaRPr sz="2400">
              <a:latin typeface="Poppins"/>
              <a:ea typeface="Poppins"/>
              <a:cs typeface="Poppins"/>
              <a:sym typeface="Poppins"/>
            </a:endParaRPr>
          </a:p>
          <a:p>
            <a:pPr marL="228600" lvl="0" indent="-228600" algn="l" rtl="0">
              <a:lnSpc>
                <a:spcPct val="120000"/>
              </a:lnSpc>
              <a:spcBef>
                <a:spcPts val="0"/>
              </a:spcBef>
              <a:spcAft>
                <a:spcPts val="0"/>
              </a:spcAft>
              <a:buClr>
                <a:schemeClr val="dk1"/>
              </a:buClr>
              <a:buSzPct val="100000"/>
              <a:buChar char="•"/>
            </a:pPr>
            <a:r>
              <a:rPr lang="en-US" sz="2400">
                <a:latin typeface="Poppins"/>
                <a:ea typeface="Poppins"/>
                <a:cs typeface="Poppins"/>
                <a:sym typeface="Poppins"/>
              </a:rPr>
              <a:t>If you, however, do not have reasonable suspicion of child abuse, you may ask clarifying questions to determine whether suspected abuse exists. </a:t>
            </a:r>
            <a:endParaRPr sz="2400">
              <a:latin typeface="Poppins"/>
              <a:ea typeface="Poppins"/>
              <a:cs typeface="Poppins"/>
              <a:sym typeface="Poppins"/>
            </a:endParaRPr>
          </a:p>
          <a:p>
            <a:pPr marL="228600" lvl="0" indent="-120650" algn="l" rtl="0">
              <a:lnSpc>
                <a:spcPct val="90000"/>
              </a:lnSpc>
              <a:spcBef>
                <a:spcPts val="1000"/>
              </a:spcBef>
              <a:spcAft>
                <a:spcPts val="0"/>
              </a:spcAft>
              <a:buClr>
                <a:schemeClr val="dk1"/>
              </a:buClr>
              <a:buSzPct val="100000"/>
              <a:buNone/>
            </a:pPr>
            <a:endParaRPr sz="2000">
              <a:latin typeface="Poppins"/>
              <a:ea typeface="Poppins"/>
              <a:cs typeface="Poppins"/>
              <a:sym typeface="Poppins"/>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36"/>
          <p:cNvSpPr txBox="1">
            <a:spLocks noGrp="1"/>
          </p:cNvSpPr>
          <p:nvPr>
            <p:ph type="title"/>
          </p:nvPr>
        </p:nvSpPr>
        <p:spPr>
          <a:xfrm>
            <a:off x="0" y="0"/>
            <a:ext cx="12192000" cy="1002082"/>
          </a:xfrm>
          <a:prstGeom prst="rect">
            <a:avLst/>
          </a:prstGeom>
          <a:solidFill>
            <a:srgbClr val="8296B0"/>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Poppins"/>
              <a:buNone/>
            </a:pPr>
            <a:br>
              <a:rPr lang="en-US" sz="4000">
                <a:solidFill>
                  <a:srgbClr val="FFFFFF"/>
                </a:solidFill>
                <a:latin typeface="Poppins"/>
                <a:ea typeface="Poppins"/>
                <a:cs typeface="Poppins"/>
                <a:sym typeface="Poppins"/>
              </a:rPr>
            </a:br>
            <a:r>
              <a:rPr lang="en-US" sz="4000">
                <a:solidFill>
                  <a:srgbClr val="FFFFFF"/>
                </a:solidFill>
                <a:latin typeface="Poppins"/>
                <a:ea typeface="Poppins"/>
                <a:cs typeface="Poppins"/>
                <a:sym typeface="Poppins"/>
              </a:rPr>
              <a:t>SCENARIO 3: THE COOL VOLUNTEER</a:t>
            </a:r>
            <a:br>
              <a:rPr lang="en-US" sz="2000">
                <a:latin typeface="Poppins"/>
                <a:ea typeface="Poppins"/>
                <a:cs typeface="Poppins"/>
                <a:sym typeface="Poppins"/>
              </a:rPr>
            </a:br>
            <a:r>
              <a:rPr lang="en-US" sz="1800">
                <a:solidFill>
                  <a:srgbClr val="FFFFFF"/>
                </a:solidFill>
                <a:latin typeface="Poppins"/>
                <a:ea typeface="Poppins"/>
                <a:cs typeface="Poppins"/>
                <a:sym typeface="Poppins"/>
              </a:rPr>
              <a:t>(Elementary School)</a:t>
            </a:r>
            <a:br>
              <a:rPr lang="en-US" sz="1600">
                <a:latin typeface="Nunito Sans Black"/>
                <a:ea typeface="Nunito Sans Black"/>
                <a:cs typeface="Nunito Sans Black"/>
                <a:sym typeface="Nunito Sans Black"/>
              </a:rPr>
            </a:br>
            <a:endParaRPr>
              <a:solidFill>
                <a:schemeClr val="lt1"/>
              </a:solidFill>
              <a:latin typeface="Poppins"/>
              <a:ea typeface="Poppins"/>
              <a:cs typeface="Poppins"/>
              <a:sym typeface="Poppins"/>
            </a:endParaRPr>
          </a:p>
        </p:txBody>
      </p:sp>
      <p:sp>
        <p:nvSpPr>
          <p:cNvPr id="489" name="Google Shape;489;p36"/>
          <p:cNvSpPr txBox="1"/>
          <p:nvPr/>
        </p:nvSpPr>
        <p:spPr>
          <a:xfrm>
            <a:off x="691527" y="1301137"/>
            <a:ext cx="10861845" cy="3139321"/>
          </a:xfrm>
          <a:prstGeom prst="rect">
            <a:avLst/>
          </a:prstGeom>
          <a:noFill/>
          <a:ln w="28575" cap="flat" cmpd="sng">
            <a:solidFill>
              <a:srgbClr val="8296B0"/>
            </a:solidFill>
            <a:prstDash val="solid"/>
            <a:round/>
            <a:headEnd type="none" w="sm" len="sm"/>
            <a:tailEnd type="none" w="sm" len="sm"/>
          </a:ln>
        </p:spPr>
        <p:txBody>
          <a:bodyPr spcFirstLastPara="1" wrap="square" lIns="91425" tIns="45700" rIns="91425" bIns="45700" anchor="t" anchorCtr="0">
            <a:spAutoFit/>
          </a:bodyPr>
          <a:lstStyle/>
          <a:p>
            <a:pPr marL="0" marR="85090" lvl="0" indent="0" algn="l" rtl="0">
              <a:lnSpc>
                <a:spcPct val="99000"/>
              </a:lnSpc>
              <a:spcBef>
                <a:spcPts val="0"/>
              </a:spcBef>
              <a:spcAft>
                <a:spcPts val="0"/>
              </a:spcAft>
              <a:buClr>
                <a:schemeClr val="dk1"/>
              </a:buClr>
              <a:buSzPts val="2000"/>
              <a:buFont typeface="Poppins"/>
              <a:buNone/>
            </a:pPr>
            <a:r>
              <a:rPr lang="en-US" sz="2000" dirty="0">
                <a:solidFill>
                  <a:schemeClr val="dk1"/>
                </a:solidFill>
                <a:latin typeface="Poppins"/>
                <a:ea typeface="Poppins"/>
                <a:cs typeface="Poppins"/>
                <a:sym typeface="Poppins"/>
              </a:rPr>
              <a:t>Jimmy Smith is the parent of a 5</a:t>
            </a:r>
            <a:r>
              <a:rPr lang="en-US" sz="2000" baseline="30000" dirty="0">
                <a:solidFill>
                  <a:schemeClr val="dk1"/>
                </a:solidFill>
                <a:latin typeface="Poppins"/>
                <a:ea typeface="Poppins"/>
                <a:cs typeface="Poppins"/>
                <a:sym typeface="Poppins"/>
              </a:rPr>
              <a:t>th</a:t>
            </a:r>
            <a:r>
              <a:rPr lang="en-US" sz="2000" dirty="0">
                <a:solidFill>
                  <a:schemeClr val="dk1"/>
                </a:solidFill>
                <a:latin typeface="Poppins"/>
                <a:ea typeface="Poppins"/>
                <a:cs typeface="Poppins"/>
                <a:sym typeface="Poppins"/>
              </a:rPr>
              <a:t> grade male student. His wife is a stay-at-home mom who cares for three younger siblings. After clearing Megan’s law and fingerprinting, Jimmy started volunteering in his son’s class. On several occasions, Jimmy told you how “attractive” some of the 5</a:t>
            </a:r>
            <a:r>
              <a:rPr lang="en-US" sz="2000" baseline="30000" dirty="0">
                <a:solidFill>
                  <a:schemeClr val="dk1"/>
                </a:solidFill>
                <a:latin typeface="Poppins"/>
                <a:ea typeface="Poppins"/>
                <a:cs typeface="Poppins"/>
                <a:sym typeface="Poppins"/>
              </a:rPr>
              <a:t>th</a:t>
            </a:r>
            <a:r>
              <a:rPr lang="en-US" sz="2000" dirty="0">
                <a:solidFill>
                  <a:schemeClr val="dk1"/>
                </a:solidFill>
                <a:latin typeface="Poppins"/>
                <a:ea typeface="Poppins"/>
                <a:cs typeface="Poppins"/>
                <a:sym typeface="Poppins"/>
              </a:rPr>
              <a:t> grade female students were, but these comments stopped after the principal spoke to him. </a:t>
            </a:r>
            <a:endParaRPr dirty="0"/>
          </a:p>
          <a:p>
            <a:pPr marL="0" marR="85090" lvl="0" indent="0" algn="l" rtl="0">
              <a:lnSpc>
                <a:spcPct val="99000"/>
              </a:lnSpc>
              <a:spcBef>
                <a:spcPts val="0"/>
              </a:spcBef>
              <a:spcAft>
                <a:spcPts val="0"/>
              </a:spcAft>
              <a:buClr>
                <a:schemeClr val="dk1"/>
              </a:buClr>
              <a:buSzPts val="2000"/>
              <a:buFont typeface="Calibri"/>
              <a:buNone/>
            </a:pPr>
            <a:endParaRPr sz="2000" dirty="0">
              <a:solidFill>
                <a:schemeClr val="dk1"/>
              </a:solidFill>
              <a:latin typeface="Poppins"/>
              <a:ea typeface="Poppins"/>
              <a:cs typeface="Poppins"/>
              <a:sym typeface="Poppins"/>
            </a:endParaRPr>
          </a:p>
          <a:p>
            <a:pPr marL="0" marR="85090" lvl="0" indent="0" algn="l" rtl="0">
              <a:lnSpc>
                <a:spcPct val="99000"/>
              </a:lnSpc>
              <a:spcBef>
                <a:spcPts val="0"/>
              </a:spcBef>
              <a:spcAft>
                <a:spcPts val="0"/>
              </a:spcAft>
              <a:buClr>
                <a:schemeClr val="dk1"/>
              </a:buClr>
              <a:buSzPts val="2000"/>
              <a:buFont typeface="Poppins"/>
              <a:buNone/>
            </a:pPr>
            <a:r>
              <a:rPr lang="en-US" sz="2000" dirty="0">
                <a:solidFill>
                  <a:schemeClr val="dk1"/>
                </a:solidFill>
                <a:latin typeface="Poppins"/>
                <a:ea typeface="Poppins"/>
                <a:cs typeface="Poppins"/>
                <a:sym typeface="Poppins"/>
              </a:rPr>
              <a:t>The students call him the “cool volunteer” because of the way he talks, and he doesn’t follow school rules. You overhear the 5</a:t>
            </a:r>
            <a:r>
              <a:rPr lang="en-US" sz="2000" baseline="30000" dirty="0">
                <a:solidFill>
                  <a:schemeClr val="dk1"/>
                </a:solidFill>
                <a:latin typeface="Poppins"/>
                <a:ea typeface="Poppins"/>
                <a:cs typeface="Poppins"/>
                <a:sym typeface="Poppins"/>
              </a:rPr>
              <a:t>th</a:t>
            </a:r>
            <a:r>
              <a:rPr lang="en-US" sz="2000" dirty="0">
                <a:solidFill>
                  <a:schemeClr val="dk1"/>
                </a:solidFill>
                <a:latin typeface="Poppins"/>
                <a:ea typeface="Poppins"/>
                <a:cs typeface="Poppins"/>
                <a:sym typeface="Poppins"/>
              </a:rPr>
              <a:t> grade female students say that Jimmy smokes weed and drinks. They also said that Jimmy texts and invites them, and their moms to the movies and concerts.</a:t>
            </a:r>
            <a:endParaRPr sz="2000" dirty="0">
              <a:solidFill>
                <a:schemeClr val="dk1"/>
              </a:solidFill>
              <a:latin typeface="Poppins"/>
              <a:ea typeface="Poppins"/>
              <a:cs typeface="Poppins"/>
              <a:sym typeface="Poppins"/>
            </a:endParaRPr>
          </a:p>
        </p:txBody>
      </p:sp>
      <p:sp>
        <p:nvSpPr>
          <p:cNvPr id="490" name="Google Shape;490;p36"/>
          <p:cNvSpPr txBox="1"/>
          <p:nvPr/>
        </p:nvSpPr>
        <p:spPr>
          <a:xfrm>
            <a:off x="691527" y="4615544"/>
            <a:ext cx="11602057" cy="286228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000"/>
              <a:buFont typeface="+mj-lt"/>
              <a:buAutoNum type="arabicPeriod"/>
            </a:pPr>
            <a:r>
              <a:rPr lang="en-US" sz="2000" dirty="0">
                <a:solidFill>
                  <a:schemeClr val="dk1"/>
                </a:solidFill>
                <a:latin typeface="Poppins"/>
                <a:ea typeface="Poppins"/>
                <a:cs typeface="Poppins"/>
                <a:sym typeface="Poppins"/>
              </a:rPr>
              <a:t>What initial actions would you take?</a:t>
            </a:r>
            <a:endParaRPr dirty="0"/>
          </a:p>
          <a:p>
            <a:pPr marL="457200" marR="0" lvl="0" indent="-457200" algn="l" rtl="0">
              <a:spcBef>
                <a:spcPts val="0"/>
              </a:spcBef>
              <a:spcAft>
                <a:spcPts val="0"/>
              </a:spcAft>
              <a:buClr>
                <a:schemeClr val="dk1"/>
              </a:buClr>
              <a:buSzPts val="2000"/>
              <a:buFont typeface="+mj-lt"/>
              <a:buAutoNum type="arabicPeriod"/>
            </a:pPr>
            <a:r>
              <a:rPr lang="en-US" sz="2000" dirty="0">
                <a:solidFill>
                  <a:schemeClr val="dk1"/>
                </a:solidFill>
                <a:latin typeface="Poppins"/>
                <a:ea typeface="Poppins"/>
                <a:cs typeface="Poppins"/>
                <a:sym typeface="Poppins"/>
              </a:rPr>
              <a:t>Is this information enough for reasonable suspicion of child abuse? If not, what information is required?</a:t>
            </a:r>
            <a:endParaRPr lang="en-US" dirty="0">
              <a:ea typeface="Poppins"/>
            </a:endParaRPr>
          </a:p>
          <a:p>
            <a:pPr marL="457200" marR="0" lvl="0" indent="-457200" algn="l" rtl="0">
              <a:spcBef>
                <a:spcPts val="0"/>
              </a:spcBef>
              <a:spcAft>
                <a:spcPts val="0"/>
              </a:spcAft>
              <a:buClr>
                <a:schemeClr val="dk1"/>
              </a:buClr>
              <a:buSzPts val="2000"/>
              <a:buFont typeface="+mj-lt"/>
              <a:buAutoNum type="arabicPeriod"/>
            </a:pPr>
            <a:r>
              <a:rPr lang="en-US" sz="2000" dirty="0">
                <a:solidFill>
                  <a:schemeClr val="dk1"/>
                </a:solidFill>
                <a:latin typeface="Poppins"/>
                <a:ea typeface="Poppins"/>
                <a:cs typeface="Poppins"/>
                <a:sym typeface="Poppins"/>
              </a:rPr>
              <a:t>If you did not have reasonable suspicion, what clarifying questions would you ask?</a:t>
            </a:r>
            <a:endParaRPr dirty="0"/>
          </a:p>
          <a:p>
            <a:pPr marL="342900" marR="0" lvl="0" indent="-228600" algn="l" rtl="0">
              <a:lnSpc>
                <a:spcPct val="150000"/>
              </a:lnSpc>
              <a:spcBef>
                <a:spcPts val="0"/>
              </a:spcBef>
              <a:spcAft>
                <a:spcPts val="0"/>
              </a:spcAft>
              <a:buClr>
                <a:schemeClr val="dk1"/>
              </a:buClr>
              <a:buSzPts val="1800"/>
              <a:buFont typeface="Calibri"/>
              <a:buNone/>
            </a:pPr>
            <a:endParaRPr sz="1800" dirty="0">
              <a:solidFill>
                <a:schemeClr val="dk1"/>
              </a:solidFill>
              <a:latin typeface="Poppins"/>
              <a:ea typeface="Poppins"/>
              <a:cs typeface="Poppins"/>
              <a:sym typeface="Poppins"/>
            </a:endParaRPr>
          </a:p>
          <a:p>
            <a:pPr marL="342900" marR="0" lvl="0" indent="-228600" algn="l" rtl="0">
              <a:lnSpc>
                <a:spcPct val="150000"/>
              </a:lnSpc>
              <a:spcBef>
                <a:spcPts val="0"/>
              </a:spcBef>
              <a:spcAft>
                <a:spcPts val="0"/>
              </a:spcAft>
              <a:buClr>
                <a:schemeClr val="dk1"/>
              </a:buClr>
              <a:buSzPts val="1800"/>
              <a:buFont typeface="Calibri"/>
              <a:buNone/>
            </a:pPr>
            <a:endParaRPr sz="1800" dirty="0">
              <a:solidFill>
                <a:schemeClr val="dk1"/>
              </a:solidFill>
              <a:latin typeface="Poppins"/>
              <a:ea typeface="Poppins"/>
              <a:cs typeface="Poppins"/>
              <a:sym typeface="Poppins"/>
            </a:endParaRPr>
          </a:p>
          <a:p>
            <a:pPr marL="342900" marR="0" lvl="0" indent="-228600" algn="l" rtl="0">
              <a:spcBef>
                <a:spcPts val="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a:p>
            <a:pPr marL="342900" marR="0" lvl="0" indent="-228600" algn="l" rtl="0">
              <a:spcBef>
                <a:spcPts val="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7"/>
          <p:cNvSpPr txBox="1">
            <a:spLocks noGrp="1"/>
          </p:cNvSpPr>
          <p:nvPr>
            <p:ph type="body" idx="1"/>
          </p:nvPr>
        </p:nvSpPr>
        <p:spPr>
          <a:xfrm>
            <a:off x="807407" y="394233"/>
            <a:ext cx="10577186" cy="58328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B7B7B"/>
              </a:buClr>
              <a:buSzPts val="2000"/>
              <a:buNone/>
            </a:pPr>
            <a:r>
              <a:rPr lang="en-US" sz="2000">
                <a:solidFill>
                  <a:srgbClr val="7B7B7B"/>
                </a:solidFill>
                <a:latin typeface="Poppins"/>
                <a:ea typeface="Poppins"/>
                <a:cs typeface="Poppins"/>
                <a:sym typeface="Poppins"/>
              </a:rPr>
              <a:t>Scenario 3 Response– The Cool Volunteer</a:t>
            </a:r>
            <a:endParaRPr/>
          </a:p>
          <a:p>
            <a:pPr marL="0" lvl="0" indent="0" algn="l" rtl="0">
              <a:lnSpc>
                <a:spcPct val="90000"/>
              </a:lnSpc>
              <a:spcBef>
                <a:spcPts val="1000"/>
              </a:spcBef>
              <a:spcAft>
                <a:spcPts val="0"/>
              </a:spcAft>
              <a:buClr>
                <a:schemeClr val="dk1"/>
              </a:buClr>
              <a:buSzPts val="2800"/>
              <a:buNone/>
            </a:pPr>
            <a:endParaRPr sz="2800">
              <a:solidFill>
                <a:srgbClr val="7B7B7B"/>
              </a:solidFill>
              <a:latin typeface="Poppins"/>
              <a:ea typeface="Poppins"/>
              <a:cs typeface="Poppins"/>
              <a:sym typeface="Poppins"/>
            </a:endParaRPr>
          </a:p>
          <a:p>
            <a:pPr marL="0" lvl="0" indent="0" algn="ctr" rtl="0">
              <a:lnSpc>
                <a:spcPct val="90000"/>
              </a:lnSpc>
              <a:spcBef>
                <a:spcPts val="1000"/>
              </a:spcBef>
              <a:spcAft>
                <a:spcPts val="0"/>
              </a:spcAft>
              <a:buClr>
                <a:schemeClr val="dk1"/>
              </a:buClr>
              <a:buSzPts val="2000"/>
              <a:buNone/>
            </a:pPr>
            <a:r>
              <a:rPr lang="en-US" sz="2000" b="1">
                <a:latin typeface="Poppins"/>
                <a:ea typeface="Poppins"/>
                <a:cs typeface="Poppins"/>
                <a:sym typeface="Poppins"/>
              </a:rPr>
              <a:t>Initial Actions and Considerations</a:t>
            </a:r>
            <a:endParaRPr/>
          </a:p>
          <a:p>
            <a:pPr marL="228600" lvl="0" indent="-228600" algn="l" rtl="0">
              <a:lnSpc>
                <a:spcPct val="110000"/>
              </a:lnSpc>
              <a:spcBef>
                <a:spcPts val="1000"/>
              </a:spcBef>
              <a:spcAft>
                <a:spcPts val="0"/>
              </a:spcAft>
              <a:buClr>
                <a:schemeClr val="dk1"/>
              </a:buClr>
              <a:buSzPts val="2200"/>
              <a:buChar char="•"/>
            </a:pPr>
            <a:r>
              <a:rPr lang="en-US" sz="2200">
                <a:latin typeface="Poppins"/>
                <a:ea typeface="Poppins"/>
                <a:cs typeface="Poppins"/>
                <a:sym typeface="Poppins"/>
              </a:rPr>
              <a:t>Immediate action should be taken to bring the matter to the attention of the site administrator.</a:t>
            </a:r>
            <a:endParaRPr/>
          </a:p>
          <a:p>
            <a:pPr marL="228600" lvl="0" indent="-228600" algn="l" rtl="0">
              <a:lnSpc>
                <a:spcPct val="110000"/>
              </a:lnSpc>
              <a:spcBef>
                <a:spcPts val="1000"/>
              </a:spcBef>
              <a:spcAft>
                <a:spcPts val="0"/>
              </a:spcAft>
              <a:buClr>
                <a:schemeClr val="dk1"/>
              </a:buClr>
              <a:buSzPts val="2200"/>
              <a:buChar char="•"/>
            </a:pPr>
            <a:r>
              <a:rPr lang="en-US" sz="2200">
                <a:latin typeface="Poppins"/>
                <a:ea typeface="Poppins"/>
                <a:cs typeface="Poppins"/>
                <a:sym typeface="Poppins"/>
              </a:rPr>
              <a:t>This scenario may involve “grooming” or adult sexual misconduct, and it also involves Code of Conduct with Students violations. </a:t>
            </a:r>
            <a:endParaRPr sz="2200">
              <a:latin typeface="Poppins"/>
              <a:ea typeface="Poppins"/>
              <a:cs typeface="Poppins"/>
              <a:sym typeface="Poppins"/>
            </a:endParaRPr>
          </a:p>
          <a:p>
            <a:pPr marL="228600" lvl="0" indent="-228600" algn="l" rtl="0">
              <a:lnSpc>
                <a:spcPct val="110000"/>
              </a:lnSpc>
              <a:spcBef>
                <a:spcPts val="1000"/>
              </a:spcBef>
              <a:spcAft>
                <a:spcPts val="0"/>
              </a:spcAft>
              <a:buClr>
                <a:schemeClr val="dk1"/>
              </a:buClr>
              <a:buSzPts val="2200"/>
              <a:buChar char="•"/>
            </a:pPr>
            <a:r>
              <a:rPr lang="en-US" sz="2200">
                <a:latin typeface="Poppins"/>
                <a:ea typeface="Poppins"/>
                <a:cs typeface="Poppins"/>
                <a:sym typeface="Poppins"/>
              </a:rPr>
              <a:t>As stated in the District’s Volunteer policy, volunteers are expected to follow the Code of Conduct with students' policy.</a:t>
            </a:r>
            <a:endParaRPr sz="2200">
              <a:solidFill>
                <a:srgbClr val="221F1F"/>
              </a:solidFill>
              <a:latin typeface="Poppins"/>
              <a:ea typeface="Poppins"/>
              <a:cs typeface="Poppins"/>
              <a:sym typeface="Poppins"/>
            </a:endParaRPr>
          </a:p>
          <a:p>
            <a:pPr marL="228600" lvl="0" indent="-228600" algn="l" rtl="0">
              <a:lnSpc>
                <a:spcPct val="90000"/>
              </a:lnSpc>
              <a:spcBef>
                <a:spcPts val="1000"/>
              </a:spcBef>
              <a:spcAft>
                <a:spcPts val="0"/>
              </a:spcAft>
              <a:buClr>
                <a:schemeClr val="dk1"/>
              </a:buClr>
              <a:buSzPts val="2200"/>
              <a:buChar char="•"/>
            </a:pPr>
            <a:r>
              <a:rPr lang="en-US" sz="2200">
                <a:latin typeface="Poppins"/>
                <a:ea typeface="Poppins"/>
                <a:cs typeface="Poppins"/>
                <a:sym typeface="Poppins"/>
              </a:rPr>
              <a:t>An employee with reasonable suspicion of child abuse must file a SCAR without further questioning. </a:t>
            </a:r>
            <a:endParaRPr/>
          </a:p>
          <a:p>
            <a:pPr marL="228600" lvl="0" indent="-228600" algn="l" rtl="0">
              <a:lnSpc>
                <a:spcPct val="90000"/>
              </a:lnSpc>
              <a:spcBef>
                <a:spcPts val="1000"/>
              </a:spcBef>
              <a:spcAft>
                <a:spcPts val="0"/>
              </a:spcAft>
              <a:buClr>
                <a:schemeClr val="dk1"/>
              </a:buClr>
              <a:buSzPts val="2200"/>
              <a:buChar char="•"/>
            </a:pPr>
            <a:r>
              <a:rPr lang="en-US" sz="2200">
                <a:latin typeface="Poppins"/>
                <a:ea typeface="Poppins"/>
                <a:cs typeface="Poppins"/>
                <a:sym typeface="Poppins"/>
              </a:rPr>
              <a:t>In general, if you, however, do not have reasonable suspicion of child abuse you may ask clarifying questions to determine whether suspected abuse exists. </a:t>
            </a:r>
            <a:endParaRPr sz="22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8"/>
          <p:cNvSpPr txBox="1">
            <a:spLocks noGrp="1"/>
          </p:cNvSpPr>
          <p:nvPr>
            <p:ph type="title"/>
          </p:nvPr>
        </p:nvSpPr>
        <p:spPr>
          <a:xfrm>
            <a:off x="0" y="0"/>
            <a:ext cx="12192000" cy="1089764"/>
          </a:xfrm>
          <a:prstGeom prst="rect">
            <a:avLst/>
          </a:prstGeom>
          <a:solidFill>
            <a:srgbClr val="8296B0"/>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Poppins"/>
              <a:buNone/>
            </a:pPr>
            <a:br>
              <a:rPr lang="en-US" sz="4000">
                <a:solidFill>
                  <a:srgbClr val="FFFFFF"/>
                </a:solidFill>
                <a:latin typeface="Poppins"/>
                <a:ea typeface="Poppins"/>
                <a:cs typeface="Poppins"/>
                <a:sym typeface="Poppins"/>
              </a:rPr>
            </a:br>
            <a:r>
              <a:rPr lang="en-US" sz="4000">
                <a:solidFill>
                  <a:srgbClr val="FFFFFF"/>
                </a:solidFill>
                <a:latin typeface="Poppins"/>
                <a:ea typeface="Poppins"/>
                <a:cs typeface="Poppins"/>
                <a:sym typeface="Poppins"/>
              </a:rPr>
              <a:t>SCENARIO 4: To Hug or Not to Hug</a:t>
            </a:r>
            <a:br>
              <a:rPr lang="en-US" sz="2000">
                <a:latin typeface="Poppins"/>
                <a:ea typeface="Poppins"/>
                <a:cs typeface="Poppins"/>
                <a:sym typeface="Poppins"/>
              </a:rPr>
            </a:br>
            <a:r>
              <a:rPr lang="en-US" sz="1800">
                <a:solidFill>
                  <a:srgbClr val="FFFFFF"/>
                </a:solidFill>
                <a:latin typeface="Poppins"/>
                <a:ea typeface="Poppins"/>
                <a:cs typeface="Poppins"/>
                <a:sym typeface="Poppins"/>
              </a:rPr>
              <a:t>(Elementary School)</a:t>
            </a:r>
            <a:br>
              <a:rPr lang="en-US" sz="1600">
                <a:latin typeface="Nunito Sans Black"/>
                <a:ea typeface="Nunito Sans Black"/>
                <a:cs typeface="Nunito Sans Black"/>
                <a:sym typeface="Nunito Sans Black"/>
              </a:rPr>
            </a:br>
            <a:endParaRPr>
              <a:solidFill>
                <a:schemeClr val="lt1"/>
              </a:solidFill>
              <a:latin typeface="Poppins"/>
              <a:ea typeface="Poppins"/>
              <a:cs typeface="Poppins"/>
              <a:sym typeface="Poppins"/>
            </a:endParaRPr>
          </a:p>
        </p:txBody>
      </p:sp>
      <p:sp>
        <p:nvSpPr>
          <p:cNvPr id="503" name="Google Shape;503;p38"/>
          <p:cNvSpPr txBox="1"/>
          <p:nvPr/>
        </p:nvSpPr>
        <p:spPr>
          <a:xfrm>
            <a:off x="455878" y="1451930"/>
            <a:ext cx="11280242" cy="3170058"/>
          </a:xfrm>
          <a:prstGeom prst="rect">
            <a:avLst/>
          </a:prstGeom>
          <a:noFill/>
          <a:ln w="28575" cap="flat" cmpd="sng">
            <a:solidFill>
              <a:srgbClr val="8296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Poppins"/>
              <a:buNone/>
            </a:pPr>
            <a:r>
              <a:rPr lang="en-US" sz="2000" dirty="0">
                <a:solidFill>
                  <a:schemeClr val="dk1"/>
                </a:solidFill>
                <a:latin typeface="Poppins"/>
                <a:ea typeface="Poppins"/>
                <a:cs typeface="Poppins"/>
                <a:sym typeface="Poppins"/>
              </a:rPr>
              <a:t>You observe that Ms. J is a popular teacher assistant, is often seen chitchatting and playfully joking with students in the halls and in a classroom after school. It is common for her to greet students with a hug or a pat on the back. The principal has cautioned her about hugging students many times, but she responded that other staff members hug students.</a:t>
            </a:r>
            <a:endParaRPr sz="2000" dirty="0"/>
          </a:p>
          <a:p>
            <a:pPr marL="0" marR="0" lvl="0" indent="0" algn="l" rtl="0">
              <a:spcBef>
                <a:spcPts val="0"/>
              </a:spcBef>
              <a:spcAft>
                <a:spcPts val="0"/>
              </a:spcAft>
              <a:buClr>
                <a:schemeClr val="dk1"/>
              </a:buClr>
              <a:buSzPts val="1800"/>
              <a:buFont typeface="Poppins"/>
              <a:buNone/>
            </a:pPr>
            <a:r>
              <a:rPr lang="en-US" sz="2000" dirty="0">
                <a:solidFill>
                  <a:schemeClr val="dk1"/>
                </a:solidFill>
                <a:latin typeface="Poppins"/>
                <a:ea typeface="Poppins"/>
                <a:cs typeface="Poppins"/>
                <a:sym typeface="Poppins"/>
              </a:rPr>
              <a:t> </a:t>
            </a:r>
            <a:endParaRPr sz="2000" dirty="0"/>
          </a:p>
          <a:p>
            <a:pPr marL="0" marR="0" lvl="0" indent="0" algn="l" rtl="0">
              <a:spcBef>
                <a:spcPts val="0"/>
              </a:spcBef>
              <a:spcAft>
                <a:spcPts val="0"/>
              </a:spcAft>
              <a:buClr>
                <a:schemeClr val="dk1"/>
              </a:buClr>
              <a:buSzPts val="1800"/>
              <a:buFont typeface="Poppins"/>
              <a:buNone/>
            </a:pPr>
            <a:r>
              <a:rPr lang="en-US" sz="2000" dirty="0">
                <a:solidFill>
                  <a:schemeClr val="dk1"/>
                </a:solidFill>
                <a:latin typeface="Poppins"/>
                <a:ea typeface="Poppins"/>
                <a:cs typeface="Poppins"/>
                <a:sym typeface="Poppins"/>
              </a:rPr>
              <a:t>A student who is often isolated and moping around school has complained to you that Ms. J’s physical contact makes him feel awkward, especially when no one is around. He said that these “alone” hugs are longer than normal. Also, the student showed you an iPad that Ms. J gave him for his birthday.  </a:t>
            </a:r>
            <a:endParaRPr sz="2000" dirty="0">
              <a:solidFill>
                <a:schemeClr val="dk1"/>
              </a:solidFill>
              <a:latin typeface="Poppins"/>
              <a:ea typeface="Poppins"/>
              <a:cs typeface="Poppins"/>
              <a:sym typeface="Poppins"/>
            </a:endParaRPr>
          </a:p>
        </p:txBody>
      </p:sp>
      <p:sp>
        <p:nvSpPr>
          <p:cNvPr id="3" name="TextBox 2">
            <a:extLst>
              <a:ext uri="{FF2B5EF4-FFF2-40B4-BE49-F238E27FC236}">
                <a16:creationId xmlns:a16="http://schemas.microsoft.com/office/drawing/2014/main" id="{4A51E33C-8CAA-9EC3-2CA8-DA00A681C5A7}"/>
              </a:ext>
            </a:extLst>
          </p:cNvPr>
          <p:cNvSpPr txBox="1"/>
          <p:nvPr/>
        </p:nvSpPr>
        <p:spPr>
          <a:xfrm>
            <a:off x="625414" y="4984154"/>
            <a:ext cx="10941171" cy="1323439"/>
          </a:xfrm>
          <a:prstGeom prst="rect">
            <a:avLst/>
          </a:prstGeom>
          <a:noFill/>
        </p:spPr>
        <p:txBody>
          <a:bodyPr wrap="square" rtlCol="0">
            <a:spAutoFit/>
          </a:bodyPr>
          <a:lstStyle/>
          <a:p>
            <a:pPr marL="342900" indent="-342900">
              <a:buAutoNum type="arabicPeriod"/>
            </a:pPr>
            <a:r>
              <a:rPr lang="en-US" sz="2000" dirty="0">
                <a:latin typeface="Poppins" panose="00000500000000000000" pitchFamily="2" charset="0"/>
                <a:cs typeface="Poppins" panose="00000500000000000000" pitchFamily="2" charset="0"/>
              </a:rPr>
              <a:t>What initial actions would you take?</a:t>
            </a:r>
          </a:p>
          <a:p>
            <a:pPr marL="342900" indent="-342900">
              <a:buAutoNum type="arabicPeriod"/>
            </a:pPr>
            <a:r>
              <a:rPr lang="en-US" sz="2000" dirty="0">
                <a:latin typeface="Poppins" panose="00000500000000000000" pitchFamily="2" charset="0"/>
                <a:cs typeface="Poppins" panose="00000500000000000000" pitchFamily="2" charset="0"/>
              </a:rPr>
              <a:t>Is the information enough for reasonable suspicion of child abuse? If not, what   clarifying questions would you ask?</a:t>
            </a:r>
          </a:p>
          <a:p>
            <a:pPr marL="342900" indent="-342900">
              <a:buAutoNum type="arabicPeriod"/>
            </a:pPr>
            <a:r>
              <a:rPr lang="en-US" sz="2000" dirty="0">
                <a:latin typeface="Poppins" panose="00000500000000000000" pitchFamily="2" charset="0"/>
                <a:cs typeface="Poppins" panose="00000500000000000000" pitchFamily="2" charset="0"/>
              </a:rPr>
              <a:t>How does this situation become a violation of law or district policy?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9"/>
          <p:cNvSpPr txBox="1">
            <a:spLocks noGrp="1"/>
          </p:cNvSpPr>
          <p:nvPr>
            <p:ph type="body" idx="1"/>
          </p:nvPr>
        </p:nvSpPr>
        <p:spPr>
          <a:xfrm>
            <a:off x="393290" y="344129"/>
            <a:ext cx="10960510" cy="58328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B7B7B"/>
              </a:buClr>
              <a:buSzPts val="2000"/>
              <a:buNone/>
            </a:pPr>
            <a:r>
              <a:rPr lang="en-US" sz="2000">
                <a:solidFill>
                  <a:srgbClr val="7B7B7B"/>
                </a:solidFill>
                <a:latin typeface="Poppins"/>
                <a:ea typeface="Poppins"/>
                <a:cs typeface="Poppins"/>
                <a:sym typeface="Poppins"/>
              </a:rPr>
              <a:t>Scenario 4 Response– To Hug or Not To Hug</a:t>
            </a:r>
            <a:endParaRPr/>
          </a:p>
          <a:p>
            <a:pPr marL="0" lvl="0" indent="0" algn="l" rtl="0">
              <a:lnSpc>
                <a:spcPct val="90000"/>
              </a:lnSpc>
              <a:spcBef>
                <a:spcPts val="1000"/>
              </a:spcBef>
              <a:spcAft>
                <a:spcPts val="0"/>
              </a:spcAft>
              <a:buClr>
                <a:schemeClr val="dk1"/>
              </a:buClr>
              <a:buSzPts val="2000"/>
              <a:buNone/>
            </a:pPr>
            <a:endParaRPr sz="2000">
              <a:solidFill>
                <a:srgbClr val="7B7B7B"/>
              </a:solidFill>
              <a:latin typeface="Poppins"/>
              <a:ea typeface="Poppins"/>
              <a:cs typeface="Poppins"/>
              <a:sym typeface="Poppins"/>
            </a:endParaRPr>
          </a:p>
          <a:p>
            <a:pPr marL="0" lvl="0" indent="0" algn="ctr" rtl="0">
              <a:lnSpc>
                <a:spcPct val="90000"/>
              </a:lnSpc>
              <a:spcBef>
                <a:spcPts val="1000"/>
              </a:spcBef>
              <a:spcAft>
                <a:spcPts val="0"/>
              </a:spcAft>
              <a:buClr>
                <a:schemeClr val="dk1"/>
              </a:buClr>
              <a:buSzPts val="2000"/>
              <a:buNone/>
            </a:pPr>
            <a:r>
              <a:rPr lang="en-US" sz="2000" b="1">
                <a:latin typeface="Poppins"/>
                <a:ea typeface="Poppins"/>
                <a:cs typeface="Poppins"/>
                <a:sym typeface="Poppins"/>
              </a:rPr>
              <a:t>Initial Actions and Considerations</a:t>
            </a:r>
            <a:endParaRPr/>
          </a:p>
        </p:txBody>
      </p:sp>
      <p:sp>
        <p:nvSpPr>
          <p:cNvPr id="511" name="Google Shape;511;p39"/>
          <p:cNvSpPr txBox="1"/>
          <p:nvPr/>
        </p:nvSpPr>
        <p:spPr>
          <a:xfrm>
            <a:off x="1114816" y="1741118"/>
            <a:ext cx="10238984" cy="410958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0000"/>
              </a:lnSpc>
              <a:spcBef>
                <a:spcPts val="0"/>
              </a:spcBef>
              <a:spcAft>
                <a:spcPts val="0"/>
              </a:spcAft>
              <a:buClr>
                <a:schemeClr val="dk1"/>
              </a:buClr>
              <a:buSzPts val="2000"/>
              <a:buFont typeface="Arial"/>
              <a:buChar char="•"/>
            </a:pPr>
            <a:r>
              <a:rPr lang="en-US" sz="2000">
                <a:solidFill>
                  <a:schemeClr val="dk1"/>
                </a:solidFill>
                <a:latin typeface="Poppins"/>
                <a:ea typeface="Poppins"/>
                <a:cs typeface="Poppins"/>
                <a:sym typeface="Poppins"/>
              </a:rPr>
              <a:t>Immediate action should be taken to bring the matter to the attention of the site administrator.</a:t>
            </a:r>
            <a:endParaRPr/>
          </a:p>
          <a:p>
            <a:pPr marL="285750" marR="0" lvl="0" indent="-158750" algn="l" rtl="0">
              <a:lnSpc>
                <a:spcPct val="110000"/>
              </a:lnSpc>
              <a:spcBef>
                <a:spcPts val="0"/>
              </a:spcBef>
              <a:spcAft>
                <a:spcPts val="0"/>
              </a:spcAft>
              <a:buClr>
                <a:schemeClr val="dk1"/>
              </a:buClr>
              <a:buSzPts val="2000"/>
              <a:buFont typeface="Arial"/>
              <a:buNone/>
            </a:pPr>
            <a:endParaRPr sz="2000">
              <a:solidFill>
                <a:schemeClr val="dk1"/>
              </a:solidFill>
              <a:latin typeface="Poppins"/>
              <a:ea typeface="Poppins"/>
              <a:cs typeface="Poppins"/>
              <a:sym typeface="Poppins"/>
            </a:endParaRPr>
          </a:p>
          <a:p>
            <a:pPr marL="285750" marR="0" lvl="0" indent="-285750" algn="l" rtl="0">
              <a:lnSpc>
                <a:spcPct val="110000"/>
              </a:lnSpc>
              <a:spcBef>
                <a:spcPts val="0"/>
              </a:spcBef>
              <a:spcAft>
                <a:spcPts val="0"/>
              </a:spcAft>
              <a:buClr>
                <a:schemeClr val="dk1"/>
              </a:buClr>
              <a:buSzPts val="2000"/>
              <a:buFont typeface="Arial"/>
              <a:buChar char="•"/>
            </a:pPr>
            <a:r>
              <a:rPr lang="en-US" sz="2000">
                <a:solidFill>
                  <a:schemeClr val="dk1"/>
                </a:solidFill>
                <a:latin typeface="Poppins"/>
                <a:ea typeface="Poppins"/>
                <a:cs typeface="Poppins"/>
                <a:sym typeface="Poppins"/>
              </a:rPr>
              <a:t>This inappropriate conduct violates the Code of Conduct with Students policy, and it may also rise to the level of suspected child abuse. </a:t>
            </a:r>
            <a:endParaRPr/>
          </a:p>
          <a:p>
            <a:pPr marL="285750" marR="0" lvl="0" indent="-158750" algn="l" rtl="0">
              <a:lnSpc>
                <a:spcPct val="110000"/>
              </a:lnSpc>
              <a:spcBef>
                <a:spcPts val="0"/>
              </a:spcBef>
              <a:spcAft>
                <a:spcPts val="0"/>
              </a:spcAft>
              <a:buClr>
                <a:schemeClr val="dk1"/>
              </a:buClr>
              <a:buSzPts val="2000"/>
              <a:buFont typeface="Arial"/>
              <a:buNone/>
            </a:pPr>
            <a:endParaRPr sz="2000">
              <a:solidFill>
                <a:schemeClr val="dk1"/>
              </a:solidFill>
              <a:latin typeface="Poppins"/>
              <a:ea typeface="Poppins"/>
              <a:cs typeface="Poppins"/>
              <a:sym typeface="Poppins"/>
            </a:endParaRPr>
          </a:p>
          <a:p>
            <a:pPr marL="285750" marR="0" lvl="0" indent="-285750" algn="l" rtl="0">
              <a:lnSpc>
                <a:spcPct val="110000"/>
              </a:lnSpc>
              <a:spcBef>
                <a:spcPts val="0"/>
              </a:spcBef>
              <a:spcAft>
                <a:spcPts val="0"/>
              </a:spcAft>
              <a:buClr>
                <a:schemeClr val="dk1"/>
              </a:buClr>
              <a:buSzPts val="2000"/>
              <a:buFont typeface="Arial"/>
              <a:buChar char="•"/>
            </a:pPr>
            <a:r>
              <a:rPr lang="en-US" sz="2000">
                <a:solidFill>
                  <a:schemeClr val="dk1"/>
                </a:solidFill>
                <a:latin typeface="Poppins"/>
                <a:ea typeface="Poppins"/>
                <a:cs typeface="Poppins"/>
                <a:sym typeface="Poppins"/>
              </a:rPr>
              <a:t>In general, if you have reasonable suspicion of child abuse based on the scenario, you must file a SCAR without further questioning. </a:t>
            </a:r>
            <a:endParaRPr/>
          </a:p>
          <a:p>
            <a:pPr marL="285750" marR="0" lvl="0" indent="-158750" algn="l" rtl="0">
              <a:lnSpc>
                <a:spcPct val="110000"/>
              </a:lnSpc>
              <a:spcBef>
                <a:spcPts val="0"/>
              </a:spcBef>
              <a:spcAft>
                <a:spcPts val="0"/>
              </a:spcAft>
              <a:buClr>
                <a:schemeClr val="dk1"/>
              </a:buClr>
              <a:buSzPts val="2000"/>
              <a:buFont typeface="Arial"/>
              <a:buNone/>
            </a:pPr>
            <a:endParaRPr sz="2000">
              <a:solidFill>
                <a:schemeClr val="dk1"/>
              </a:solidFill>
              <a:latin typeface="Poppins"/>
              <a:ea typeface="Poppins"/>
              <a:cs typeface="Poppins"/>
              <a:sym typeface="Poppins"/>
            </a:endParaRPr>
          </a:p>
          <a:p>
            <a:pPr marL="285750" marR="0" lvl="0" indent="-285750" algn="l" rtl="0">
              <a:lnSpc>
                <a:spcPct val="110000"/>
              </a:lnSpc>
              <a:spcBef>
                <a:spcPts val="0"/>
              </a:spcBef>
              <a:spcAft>
                <a:spcPts val="0"/>
              </a:spcAft>
              <a:buClr>
                <a:schemeClr val="dk1"/>
              </a:buClr>
              <a:buSzPts val="2000"/>
              <a:buFont typeface="Arial"/>
              <a:buChar char="•"/>
            </a:pPr>
            <a:r>
              <a:rPr lang="en-US" sz="2000">
                <a:solidFill>
                  <a:schemeClr val="dk1"/>
                </a:solidFill>
                <a:latin typeface="Poppins"/>
                <a:ea typeface="Poppins"/>
                <a:cs typeface="Poppins"/>
                <a:sym typeface="Poppins"/>
              </a:rPr>
              <a:t> If you, however, do not have reasonable suspicion of child abuse you may ask clarifying questions to determine whether suspected abuse exists. </a:t>
            </a:r>
            <a:endParaRPr sz="2000">
              <a:solidFill>
                <a:schemeClr val="dk1"/>
              </a:solidFill>
              <a:latin typeface="Poppins"/>
              <a:ea typeface="Poppins"/>
              <a:cs typeface="Poppins"/>
              <a:sym typeface="Poppins"/>
            </a:endParaRPr>
          </a:p>
          <a:p>
            <a:pPr marL="285750" marR="0" lvl="0" indent="-171450" algn="l" rtl="0">
              <a:lnSpc>
                <a:spcPct val="110000"/>
              </a:lnSpc>
              <a:spcBef>
                <a:spcPts val="0"/>
              </a:spcBef>
              <a:spcAft>
                <a:spcPts val="0"/>
              </a:spcAft>
              <a:buClr>
                <a:schemeClr val="dk1"/>
              </a:buClr>
              <a:buSzPts val="1800"/>
              <a:buFont typeface="Arial"/>
              <a:buNone/>
            </a:pPr>
            <a:endParaRPr sz="1800">
              <a:solidFill>
                <a:schemeClr val="dk1"/>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4"/>
          <p:cNvSpPr/>
          <p:nvPr/>
        </p:nvSpPr>
        <p:spPr>
          <a:xfrm>
            <a:off x="1528762" y="1247775"/>
            <a:ext cx="9144000" cy="3007447"/>
          </a:xfrm>
          <a:prstGeom prst="rect">
            <a:avLst/>
          </a:prstGeom>
          <a:solidFill>
            <a:schemeClr val="lt1"/>
          </a:solidFill>
          <a:ln w="12700" cap="flat" cmpd="sng">
            <a:solidFill>
              <a:srgbClr val="E1E1E1"/>
            </a:solidFill>
            <a:prstDash val="solid"/>
            <a:miter lim="800000"/>
            <a:headEnd type="none" w="sm" len="sm"/>
            <a:tailEnd type="none" w="sm" len="sm"/>
          </a:ln>
          <a:effectLst>
            <a:outerShdw blurRad="50800" dist="38100" dir="2700000" algn="tl" rotWithShape="0">
              <a:srgbClr val="D8D8D8">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8" name="Google Shape;138;p4"/>
          <p:cNvSpPr txBox="1">
            <a:spLocks noGrp="1"/>
          </p:cNvSpPr>
          <p:nvPr>
            <p:ph type="title"/>
          </p:nvPr>
        </p:nvSpPr>
        <p:spPr>
          <a:xfrm>
            <a:off x="1733966" y="1734994"/>
            <a:ext cx="8582025" cy="217732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4600"/>
              <a:buFont typeface="Poppins Medium"/>
              <a:buNone/>
            </a:pPr>
            <a:r>
              <a:rPr lang="en-US" sz="4600">
                <a:solidFill>
                  <a:srgbClr val="3F3F3F"/>
                </a:solidFill>
                <a:latin typeface="Poppins Medium"/>
                <a:ea typeface="Poppins Medium"/>
                <a:cs typeface="Poppins Medium"/>
                <a:sym typeface="Poppins Medium"/>
              </a:rPr>
              <a:t>SECTION 1</a:t>
            </a:r>
            <a:br>
              <a:rPr lang="en-US" sz="4600">
                <a:solidFill>
                  <a:srgbClr val="3F3F3F"/>
                </a:solidFill>
                <a:latin typeface="Poppins Medium"/>
                <a:ea typeface="Poppins Medium"/>
                <a:cs typeface="Poppins Medium"/>
                <a:sym typeface="Poppins Medium"/>
              </a:rPr>
            </a:br>
            <a:r>
              <a:rPr lang="en-US" sz="4600">
                <a:solidFill>
                  <a:srgbClr val="3F3F3F"/>
                </a:solidFill>
                <a:latin typeface="Poppins Medium"/>
                <a:ea typeface="Poppins Medium"/>
                <a:cs typeface="Poppins Medium"/>
                <a:sym typeface="Poppins Medium"/>
              </a:rPr>
              <a:t>Mandated Reporting Obligations</a:t>
            </a:r>
            <a:br>
              <a:rPr lang="en-US" sz="4600">
                <a:solidFill>
                  <a:schemeClr val="dk1"/>
                </a:solidFill>
              </a:rPr>
            </a:br>
            <a:endParaRPr sz="4600">
              <a:solidFill>
                <a:schemeClr val="dk1"/>
              </a:solidFill>
            </a:endParaRPr>
          </a:p>
        </p:txBody>
      </p:sp>
      <p:sp>
        <p:nvSpPr>
          <p:cNvPr id="139" name="Google Shape;139;p4"/>
          <p:cNvSpPr/>
          <p:nvPr/>
        </p:nvSpPr>
        <p:spPr>
          <a:xfrm>
            <a:off x="2487872" y="3912322"/>
            <a:ext cx="722578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4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6"/>
        <p:cNvGrpSpPr/>
        <p:nvPr/>
      </p:nvGrpSpPr>
      <p:grpSpPr>
        <a:xfrm>
          <a:off x="0" y="0"/>
          <a:ext cx="0" cy="0"/>
          <a:chOff x="0" y="0"/>
          <a:chExt cx="0" cy="0"/>
        </a:xfrm>
      </p:grpSpPr>
      <p:sp>
        <p:nvSpPr>
          <p:cNvPr id="517" name="Google Shape;517;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40"/>
          <p:cNvSpPr/>
          <p:nvPr/>
        </p:nvSpPr>
        <p:spPr>
          <a:xfrm>
            <a:off x="1528762" y="1247775"/>
            <a:ext cx="9144000" cy="3007447"/>
          </a:xfrm>
          <a:prstGeom prst="rect">
            <a:avLst/>
          </a:prstGeom>
          <a:solidFill>
            <a:schemeClr val="lt1"/>
          </a:solidFill>
          <a:ln w="12700" cap="flat" cmpd="sng">
            <a:solidFill>
              <a:srgbClr val="E1E1E1"/>
            </a:solidFill>
            <a:prstDash val="solid"/>
            <a:miter lim="800000"/>
            <a:headEnd type="none" w="sm" len="sm"/>
            <a:tailEnd type="none" w="sm" len="sm"/>
          </a:ln>
          <a:effectLst>
            <a:outerShdw blurRad="50800" dist="38100" dir="2700000" algn="tl" rotWithShape="0">
              <a:srgbClr val="D8D8D8">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9" name="Google Shape;519;p40"/>
          <p:cNvSpPr txBox="1">
            <a:spLocks noGrp="1"/>
          </p:cNvSpPr>
          <p:nvPr>
            <p:ph type="title"/>
          </p:nvPr>
        </p:nvSpPr>
        <p:spPr>
          <a:xfrm>
            <a:off x="1804988" y="1442172"/>
            <a:ext cx="8582025" cy="21773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600"/>
              <a:buFont typeface="Lato"/>
              <a:buNone/>
            </a:pPr>
            <a:r>
              <a:rPr lang="en-US" sz="4600" dirty="0">
                <a:solidFill>
                  <a:schemeClr val="dk1"/>
                </a:solidFill>
                <a:latin typeface="Poppins Medium" panose="00000600000000000000" pitchFamily="2" charset="0"/>
                <a:ea typeface="Lato"/>
                <a:cs typeface="Poppins Medium" panose="00000600000000000000" pitchFamily="2" charset="0"/>
                <a:sym typeface="Lato"/>
              </a:rPr>
              <a:t>SECONDARY SCHOOL </a:t>
            </a:r>
            <a:br>
              <a:rPr lang="en-US" sz="4600" dirty="0">
                <a:solidFill>
                  <a:schemeClr val="dk1"/>
                </a:solidFill>
                <a:latin typeface="Poppins Medium" panose="00000600000000000000" pitchFamily="2" charset="0"/>
                <a:ea typeface="Lato"/>
                <a:cs typeface="Poppins Medium" panose="00000600000000000000" pitchFamily="2" charset="0"/>
                <a:sym typeface="Lato"/>
              </a:rPr>
            </a:br>
            <a:r>
              <a:rPr lang="en-US" sz="4600" dirty="0">
                <a:latin typeface="Poppins Medium" panose="00000600000000000000" pitchFamily="2" charset="0"/>
                <a:ea typeface="Lato"/>
                <a:cs typeface="Poppins Medium" panose="00000600000000000000" pitchFamily="2" charset="0"/>
                <a:sym typeface="Lato"/>
              </a:rPr>
              <a:t>Case Scenarios</a:t>
            </a:r>
            <a:endParaRPr sz="4600" dirty="0">
              <a:solidFill>
                <a:schemeClr val="dk1"/>
              </a:solidFill>
              <a:latin typeface="Poppins Medium" panose="00000600000000000000" pitchFamily="2" charset="0"/>
              <a:ea typeface="Lato"/>
              <a:cs typeface="Poppins Medium" panose="00000600000000000000" pitchFamily="2" charset="0"/>
              <a:sym typeface="Lato"/>
            </a:endParaRPr>
          </a:p>
        </p:txBody>
      </p:sp>
      <p:sp>
        <p:nvSpPr>
          <p:cNvPr id="520" name="Google Shape;520;p40"/>
          <p:cNvSpPr/>
          <p:nvPr/>
        </p:nvSpPr>
        <p:spPr>
          <a:xfrm>
            <a:off x="2487872" y="3912322"/>
            <a:ext cx="722578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19"/>
                                        </p:tgtEl>
                                        <p:attrNameLst>
                                          <p:attrName>style.visibility</p:attrName>
                                        </p:attrNameLst>
                                      </p:cBhvr>
                                      <p:to>
                                        <p:strVal val="visible"/>
                                      </p:to>
                                    </p:set>
                                    <p:animEffect transition="in" filter="fade">
                                      <p:cBhvr>
                                        <p:cTn id="7" dur="400"/>
                                        <p:tgtEl>
                                          <p:spTgt spid="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1"/>
          <p:cNvSpPr txBox="1">
            <a:spLocks noGrp="1"/>
          </p:cNvSpPr>
          <p:nvPr>
            <p:ph type="title"/>
          </p:nvPr>
        </p:nvSpPr>
        <p:spPr>
          <a:xfrm>
            <a:off x="0" y="0"/>
            <a:ext cx="12192000" cy="1084810"/>
          </a:xfrm>
          <a:prstGeom prst="rect">
            <a:avLst/>
          </a:prstGeom>
          <a:solidFill>
            <a:srgbClr val="3F7D7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Poppins"/>
              <a:buNone/>
            </a:pPr>
            <a:r>
              <a:rPr lang="en-US" sz="3600">
                <a:solidFill>
                  <a:srgbClr val="FFFFFF"/>
                </a:solidFill>
                <a:latin typeface="Poppins"/>
                <a:ea typeface="Poppins"/>
                <a:cs typeface="Poppins"/>
                <a:sym typeface="Poppins"/>
              </a:rPr>
              <a:t>SCENARIO 1: RAINING CATS AND DOGS</a:t>
            </a:r>
            <a:br>
              <a:rPr lang="en-US" sz="2400">
                <a:latin typeface="Calibri"/>
                <a:ea typeface="Calibri"/>
                <a:cs typeface="Calibri"/>
                <a:sym typeface="Calibri"/>
              </a:rPr>
            </a:br>
            <a:r>
              <a:rPr lang="en-US" sz="1600">
                <a:solidFill>
                  <a:srgbClr val="FFFFFF"/>
                </a:solidFill>
                <a:latin typeface="Poppins"/>
                <a:ea typeface="Poppins"/>
                <a:cs typeface="Poppins"/>
                <a:sym typeface="Poppins"/>
              </a:rPr>
              <a:t>(Secondary School)</a:t>
            </a:r>
            <a:endParaRPr sz="1600">
              <a:solidFill>
                <a:schemeClr val="lt1"/>
              </a:solidFill>
              <a:latin typeface="Poppins"/>
              <a:ea typeface="Poppins"/>
              <a:cs typeface="Poppins"/>
              <a:sym typeface="Poppins"/>
            </a:endParaRPr>
          </a:p>
        </p:txBody>
      </p:sp>
      <p:sp>
        <p:nvSpPr>
          <p:cNvPr id="527" name="Google Shape;527;p41"/>
          <p:cNvSpPr txBox="1"/>
          <p:nvPr/>
        </p:nvSpPr>
        <p:spPr>
          <a:xfrm>
            <a:off x="654925" y="1415422"/>
            <a:ext cx="10882150" cy="3170058"/>
          </a:xfrm>
          <a:prstGeom prst="rect">
            <a:avLst/>
          </a:prstGeom>
          <a:noFill/>
          <a:ln w="28575" cap="flat" cmpd="sng">
            <a:solidFill>
              <a:srgbClr val="3F7D7D"/>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900"/>
              <a:buFont typeface="Poppins"/>
              <a:buNone/>
            </a:pPr>
            <a:r>
              <a:rPr lang="en-US" sz="2000" dirty="0">
                <a:solidFill>
                  <a:schemeClr val="dk1"/>
                </a:solidFill>
                <a:latin typeface="Poppins"/>
                <a:ea typeface="Poppins"/>
                <a:cs typeface="Poppins"/>
                <a:sym typeface="Poppins"/>
              </a:rPr>
              <a:t>Mr. C has been the school custodian for 10 years. Employees have complained about his job performance, but he is a friendly person. During these 10 years, no one has ever reported any inappropriate conduct with him toward anyone. </a:t>
            </a:r>
            <a:endParaRPr sz="2000" dirty="0"/>
          </a:p>
          <a:p>
            <a:pPr marL="0" marR="0" lvl="0" indent="0" algn="l" rtl="0">
              <a:spcBef>
                <a:spcPts val="0"/>
              </a:spcBef>
              <a:spcAft>
                <a:spcPts val="0"/>
              </a:spcAft>
              <a:buClr>
                <a:schemeClr val="dk1"/>
              </a:buClr>
              <a:buSzPts val="1900"/>
              <a:buFont typeface="Poppins"/>
              <a:buNone/>
            </a:pPr>
            <a:r>
              <a:rPr lang="en-US" sz="2000" dirty="0">
                <a:solidFill>
                  <a:schemeClr val="dk1"/>
                </a:solidFill>
                <a:latin typeface="Poppins"/>
                <a:ea typeface="Poppins"/>
                <a:cs typeface="Poppins"/>
                <a:sym typeface="Poppins"/>
              </a:rPr>
              <a:t>On this one day after school, it’s raining cats and dogs. There is an unknown soaked student walking down a flooded street, and you see Mr. C pick up the student in his car and they drive off.</a:t>
            </a:r>
            <a:endParaRPr sz="2000" dirty="0">
              <a:solidFill>
                <a:schemeClr val="dk1"/>
              </a:solidFill>
              <a:latin typeface="Poppins"/>
              <a:ea typeface="Poppins"/>
              <a:cs typeface="Poppins"/>
              <a:sym typeface="Poppins"/>
            </a:endParaRPr>
          </a:p>
          <a:p>
            <a:pPr marL="0" marR="0" lvl="0" indent="0" algn="l" rtl="0">
              <a:spcBef>
                <a:spcPts val="0"/>
              </a:spcBef>
              <a:spcAft>
                <a:spcPts val="0"/>
              </a:spcAft>
              <a:buClr>
                <a:schemeClr val="dk1"/>
              </a:buClr>
              <a:buSzPts val="1900"/>
              <a:buFont typeface="Poppins"/>
              <a:buNone/>
            </a:pPr>
            <a:r>
              <a:rPr lang="en-US" sz="2000" dirty="0">
                <a:solidFill>
                  <a:schemeClr val="dk1"/>
                </a:solidFill>
                <a:latin typeface="Poppins"/>
                <a:ea typeface="Poppins"/>
                <a:cs typeface="Poppins"/>
                <a:sym typeface="Poppins"/>
              </a:rPr>
              <a:t>You inform the principal, and he does a thorough investigation and finds that Mr. C did not engage in suspected child abuse. In short, Mr. C said he felt sorry for the student and gave him a ride. Mr. C had never given a ride to any student before or after this incident. The student and parent confirm Mr. C’s explanation.</a:t>
            </a:r>
            <a:endParaRPr sz="2000" dirty="0">
              <a:solidFill>
                <a:schemeClr val="dk1"/>
              </a:solidFill>
              <a:latin typeface="Poppins"/>
              <a:ea typeface="Poppins"/>
              <a:cs typeface="Poppins"/>
              <a:sym typeface="Poppins"/>
            </a:endParaRPr>
          </a:p>
        </p:txBody>
      </p:sp>
      <p:sp>
        <p:nvSpPr>
          <p:cNvPr id="528" name="Google Shape;528;p41"/>
          <p:cNvSpPr txBox="1"/>
          <p:nvPr/>
        </p:nvSpPr>
        <p:spPr>
          <a:xfrm>
            <a:off x="654925" y="4916092"/>
            <a:ext cx="10882150" cy="1323399"/>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Clr>
                <a:schemeClr val="dk1"/>
              </a:buClr>
              <a:buSzPts val="1900"/>
              <a:buFont typeface="Calibri"/>
              <a:buAutoNum type="arabicPeriod"/>
            </a:pPr>
            <a:r>
              <a:rPr lang="en-US" sz="2000" dirty="0">
                <a:solidFill>
                  <a:schemeClr val="dk1"/>
                </a:solidFill>
                <a:latin typeface="Poppins"/>
                <a:ea typeface="Poppins"/>
                <a:cs typeface="Poppins"/>
                <a:sym typeface="Poppins"/>
              </a:rPr>
              <a:t>Is this information enough for reasonable suspicion of child abuse?  If not, should you or the principal ask clarifying questions prior to filing suspected child abuse?</a:t>
            </a:r>
          </a:p>
          <a:p>
            <a:pPr marL="342900" marR="0" lvl="0" indent="-342900" rtl="0">
              <a:spcBef>
                <a:spcPts val="0"/>
              </a:spcBef>
              <a:spcAft>
                <a:spcPts val="0"/>
              </a:spcAft>
              <a:buClr>
                <a:schemeClr val="dk1"/>
              </a:buClr>
              <a:buSzPts val="1900"/>
              <a:buFont typeface="Calibri"/>
              <a:buAutoNum type="arabicPeriod"/>
            </a:pPr>
            <a:r>
              <a:rPr lang="en-US" sz="2000" dirty="0">
                <a:solidFill>
                  <a:schemeClr val="dk1"/>
                </a:solidFill>
                <a:latin typeface="Poppins"/>
                <a:ea typeface="Poppins"/>
                <a:cs typeface="Poppins"/>
                <a:sym typeface="Poppins"/>
              </a:rPr>
              <a:t>What possible concerns arise from this scenario or how does this situation become a violation of law or District policy?</a:t>
            </a:r>
            <a:endParaRPr sz="1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42"/>
          <p:cNvSpPr txBox="1">
            <a:spLocks noGrp="1"/>
          </p:cNvSpPr>
          <p:nvPr>
            <p:ph type="body" idx="1"/>
          </p:nvPr>
        </p:nvSpPr>
        <p:spPr>
          <a:xfrm>
            <a:off x="393290" y="344129"/>
            <a:ext cx="10960510" cy="58328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B7B7B"/>
              </a:buClr>
              <a:buSzPts val="2000"/>
              <a:buNone/>
            </a:pPr>
            <a:r>
              <a:rPr lang="en-US" sz="2000">
                <a:solidFill>
                  <a:srgbClr val="7B7B7B"/>
                </a:solidFill>
                <a:latin typeface="Poppins"/>
                <a:ea typeface="Poppins"/>
                <a:cs typeface="Poppins"/>
                <a:sym typeface="Poppins"/>
              </a:rPr>
              <a:t>Scenario 1 Response– Raining Cats and Dogs</a:t>
            </a:r>
            <a:endParaRPr/>
          </a:p>
          <a:p>
            <a:pPr marL="0" lvl="0" indent="0" algn="ctr" rtl="0">
              <a:lnSpc>
                <a:spcPct val="90000"/>
              </a:lnSpc>
              <a:spcBef>
                <a:spcPts val="1000"/>
              </a:spcBef>
              <a:spcAft>
                <a:spcPts val="0"/>
              </a:spcAft>
              <a:buClr>
                <a:schemeClr val="dk1"/>
              </a:buClr>
              <a:buSzPts val="2800"/>
              <a:buNone/>
            </a:pPr>
            <a:endParaRPr sz="2800" b="1">
              <a:latin typeface="Poppins"/>
              <a:ea typeface="Poppins"/>
              <a:cs typeface="Poppins"/>
              <a:sym typeface="Poppins"/>
            </a:endParaRPr>
          </a:p>
          <a:p>
            <a:pPr marL="0" lvl="0" indent="0" algn="ctr" rtl="0">
              <a:lnSpc>
                <a:spcPct val="90000"/>
              </a:lnSpc>
              <a:spcBef>
                <a:spcPts val="1000"/>
              </a:spcBef>
              <a:spcAft>
                <a:spcPts val="0"/>
              </a:spcAft>
              <a:buClr>
                <a:schemeClr val="dk1"/>
              </a:buClr>
              <a:buSzPts val="2800"/>
              <a:buNone/>
            </a:pPr>
            <a:r>
              <a:rPr lang="en-US" sz="2800" b="1">
                <a:latin typeface="Poppins"/>
                <a:ea typeface="Poppins"/>
                <a:cs typeface="Poppins"/>
                <a:sym typeface="Poppins"/>
              </a:rPr>
              <a:t>Initial Actions and Considerations</a:t>
            </a:r>
            <a:endParaRPr/>
          </a:p>
          <a:p>
            <a:pPr marL="228600" lvl="0" indent="-50800" algn="l" rtl="0">
              <a:lnSpc>
                <a:spcPct val="90000"/>
              </a:lnSpc>
              <a:spcBef>
                <a:spcPts val="1000"/>
              </a:spcBef>
              <a:spcAft>
                <a:spcPts val="0"/>
              </a:spcAft>
              <a:buClr>
                <a:schemeClr val="dk1"/>
              </a:buClr>
              <a:buSzPts val="2800"/>
              <a:buNone/>
            </a:pPr>
            <a:endParaRPr/>
          </a:p>
        </p:txBody>
      </p:sp>
      <p:sp>
        <p:nvSpPr>
          <p:cNvPr id="535" name="Google Shape;535;p42"/>
          <p:cNvSpPr txBox="1"/>
          <p:nvPr/>
        </p:nvSpPr>
        <p:spPr>
          <a:xfrm>
            <a:off x="1393521" y="2244883"/>
            <a:ext cx="9884079" cy="341632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Immediate action should be taken to bring the matter to the attention of the site administrator. </a:t>
            </a:r>
            <a:endParaRPr/>
          </a:p>
          <a:p>
            <a:pPr marL="342900" marR="0" lvl="0" indent="-190500" algn="l" rtl="0">
              <a:spcBef>
                <a:spcPts val="0"/>
              </a:spcBef>
              <a:spcAft>
                <a:spcPts val="0"/>
              </a:spcAft>
              <a:buClr>
                <a:schemeClr val="dk1"/>
              </a:buClr>
              <a:buSzPts val="2400"/>
              <a:buFont typeface="Arial"/>
              <a:buNone/>
            </a:pPr>
            <a:endParaRPr sz="2400">
              <a:solidFill>
                <a:schemeClr val="dk1"/>
              </a:solidFill>
              <a:latin typeface="Poppins"/>
              <a:ea typeface="Poppins"/>
              <a:cs typeface="Poppins"/>
              <a:sym typeface="Poppins"/>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This scenario is an example of a Code of Conduct with Students violation. </a:t>
            </a:r>
            <a:endParaRPr/>
          </a:p>
          <a:p>
            <a:pPr marL="342900" marR="0" lvl="0" indent="-190500" algn="l" rtl="0">
              <a:spcBef>
                <a:spcPts val="0"/>
              </a:spcBef>
              <a:spcAft>
                <a:spcPts val="0"/>
              </a:spcAft>
              <a:buClr>
                <a:schemeClr val="dk1"/>
              </a:buClr>
              <a:buSzPts val="2400"/>
              <a:buFont typeface="Arial"/>
              <a:buNone/>
            </a:pPr>
            <a:endParaRPr sz="2400">
              <a:solidFill>
                <a:schemeClr val="dk1"/>
              </a:solidFill>
              <a:latin typeface="Poppins"/>
              <a:ea typeface="Poppins"/>
              <a:cs typeface="Poppins"/>
              <a:sym typeface="Poppins"/>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Policy prohibits transporting students in a personal vehicle without written authorization and parent authorization form on file in advance. </a:t>
            </a:r>
            <a:endParaRPr sz="24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3"/>
          <p:cNvSpPr txBox="1">
            <a:spLocks noGrp="1"/>
          </p:cNvSpPr>
          <p:nvPr>
            <p:ph type="title"/>
          </p:nvPr>
        </p:nvSpPr>
        <p:spPr>
          <a:xfrm>
            <a:off x="0" y="0"/>
            <a:ext cx="12192000" cy="934497"/>
          </a:xfrm>
          <a:prstGeom prst="rect">
            <a:avLst/>
          </a:prstGeom>
          <a:solidFill>
            <a:srgbClr val="3F7D7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Poppins"/>
              <a:buNone/>
            </a:pPr>
            <a:r>
              <a:rPr lang="en-US" sz="3600">
                <a:solidFill>
                  <a:srgbClr val="FFFFFF"/>
                </a:solidFill>
                <a:latin typeface="Poppins"/>
                <a:ea typeface="Poppins"/>
                <a:cs typeface="Poppins"/>
                <a:sym typeface="Poppins"/>
              </a:rPr>
              <a:t>SCENARIO 2: DRAMA REHEARSAL</a:t>
            </a:r>
            <a:br>
              <a:rPr lang="en-US" sz="3600">
                <a:latin typeface="Poppins"/>
                <a:ea typeface="Poppins"/>
                <a:cs typeface="Poppins"/>
                <a:sym typeface="Poppins"/>
              </a:rPr>
            </a:br>
            <a:r>
              <a:rPr lang="en-US" sz="1600">
                <a:solidFill>
                  <a:srgbClr val="FFFFFF"/>
                </a:solidFill>
                <a:latin typeface="Poppins"/>
                <a:ea typeface="Poppins"/>
                <a:cs typeface="Poppins"/>
                <a:sym typeface="Poppins"/>
              </a:rPr>
              <a:t>(Secondary School)</a:t>
            </a:r>
            <a:endParaRPr>
              <a:solidFill>
                <a:schemeClr val="lt1"/>
              </a:solidFill>
              <a:latin typeface="Poppins"/>
              <a:ea typeface="Poppins"/>
              <a:cs typeface="Poppins"/>
              <a:sym typeface="Poppins"/>
            </a:endParaRPr>
          </a:p>
        </p:txBody>
      </p:sp>
      <p:sp>
        <p:nvSpPr>
          <p:cNvPr id="542" name="Google Shape;542;p43"/>
          <p:cNvSpPr txBox="1"/>
          <p:nvPr/>
        </p:nvSpPr>
        <p:spPr>
          <a:xfrm>
            <a:off x="468018" y="1206504"/>
            <a:ext cx="11255963" cy="3170058"/>
          </a:xfrm>
          <a:prstGeom prst="rect">
            <a:avLst/>
          </a:prstGeom>
          <a:noFill/>
          <a:ln w="28575" cap="flat" cmpd="sng">
            <a:solidFill>
              <a:srgbClr val="3F7D7D"/>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Poppins"/>
                <a:ea typeface="Poppins"/>
                <a:cs typeface="Poppins"/>
                <a:sym typeface="Poppins"/>
              </a:rPr>
              <a:t>Anabel enrolled in the school’s performing arts program about a month ago.  During the first week, she was cast as the lead in an upcoming school play.  Ms. B, the drama teacher, often compliments her acting talent and tells the drama class how lucky they are to have her in the group.  </a:t>
            </a:r>
            <a:endParaRPr sz="2000" dirty="0"/>
          </a:p>
          <a:p>
            <a:pPr marL="0" marR="0" lvl="0" indent="0" algn="l" rtl="0">
              <a:spcBef>
                <a:spcPts val="0"/>
              </a:spcBef>
              <a:spcAft>
                <a:spcPts val="0"/>
              </a:spcAft>
              <a:buNone/>
            </a:pPr>
            <a:r>
              <a:rPr lang="en-US" sz="2000" dirty="0">
                <a:solidFill>
                  <a:schemeClr val="dk1"/>
                </a:solidFill>
                <a:latin typeface="Poppins"/>
                <a:ea typeface="Poppins"/>
                <a:cs typeface="Poppins"/>
                <a:sym typeface="Poppins"/>
              </a:rPr>
              <a:t>Recently, the teacher asked her to stay after school to “go over” some of her lines.  During the conversations, the teacher started asking if she had siblings who also aspire to be actors.  Anabel appreciates Ms. B’s help but feels uneasy about the special attention and staying after school with her alone.  </a:t>
            </a:r>
            <a:endParaRPr sz="2000" dirty="0"/>
          </a:p>
          <a:p>
            <a:pPr marL="0" marR="0" lvl="0" indent="0" algn="l" rtl="0">
              <a:spcBef>
                <a:spcPts val="0"/>
              </a:spcBef>
              <a:spcAft>
                <a:spcPts val="0"/>
              </a:spcAft>
              <a:buNone/>
            </a:pPr>
            <a:r>
              <a:rPr lang="en-US" sz="2000" dirty="0">
                <a:solidFill>
                  <a:schemeClr val="dk1"/>
                </a:solidFill>
                <a:latin typeface="Poppins"/>
                <a:ea typeface="Poppins"/>
                <a:cs typeface="Poppins"/>
                <a:sym typeface="Poppins"/>
              </a:rPr>
              <a:t>A couple of days ago, Ms. B told Anabel that many students take advantage of private after-school tutoring, and she could help her if she was ever interested.</a:t>
            </a:r>
            <a:endParaRPr sz="2000" dirty="0">
              <a:solidFill>
                <a:schemeClr val="dk1"/>
              </a:solidFill>
              <a:latin typeface="Poppins"/>
              <a:ea typeface="Poppins"/>
              <a:cs typeface="Poppins"/>
              <a:sym typeface="Poppins"/>
            </a:endParaRPr>
          </a:p>
        </p:txBody>
      </p:sp>
      <p:sp>
        <p:nvSpPr>
          <p:cNvPr id="543" name="Google Shape;543;p43"/>
          <p:cNvSpPr txBox="1"/>
          <p:nvPr/>
        </p:nvSpPr>
        <p:spPr>
          <a:xfrm>
            <a:off x="468018" y="4648570"/>
            <a:ext cx="11479428" cy="190817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mj-lt"/>
              <a:buAutoNum type="arabicPeriod"/>
            </a:pPr>
            <a:r>
              <a:rPr lang="en-US" sz="2000" dirty="0">
                <a:solidFill>
                  <a:schemeClr val="dk1"/>
                </a:solidFill>
                <a:latin typeface="Poppins"/>
                <a:ea typeface="Poppins"/>
                <a:cs typeface="Poppins"/>
                <a:sym typeface="Poppins"/>
              </a:rPr>
              <a:t>What initial actions would you take? </a:t>
            </a:r>
          </a:p>
          <a:p>
            <a:pPr marL="342900" marR="0" lvl="0" indent="-342900" algn="l" rtl="0">
              <a:spcBef>
                <a:spcPts val="0"/>
              </a:spcBef>
              <a:spcAft>
                <a:spcPts val="0"/>
              </a:spcAft>
              <a:buFont typeface="+mj-lt"/>
              <a:buAutoNum type="arabicPeriod"/>
            </a:pPr>
            <a:r>
              <a:rPr lang="en-US" sz="2000" dirty="0">
                <a:solidFill>
                  <a:schemeClr val="dk1"/>
                </a:solidFill>
                <a:latin typeface="Poppins"/>
                <a:ea typeface="Poppins"/>
                <a:cs typeface="Poppins"/>
                <a:sym typeface="Poppins"/>
              </a:rPr>
              <a:t>What possible concerns arise from this scenario? How does this situation become a violation of law or district policy?</a:t>
            </a:r>
          </a:p>
          <a:p>
            <a:pPr marL="342900" marR="0" lvl="0" indent="-342900" algn="l" rtl="0">
              <a:spcBef>
                <a:spcPts val="0"/>
              </a:spcBef>
              <a:spcAft>
                <a:spcPts val="0"/>
              </a:spcAft>
              <a:buFont typeface="+mj-lt"/>
              <a:buAutoNum type="arabicPeriod"/>
            </a:pPr>
            <a:r>
              <a:rPr lang="en-US" sz="2000" dirty="0">
                <a:solidFill>
                  <a:schemeClr val="dk1"/>
                </a:solidFill>
                <a:latin typeface="Poppins"/>
                <a:ea typeface="Poppins"/>
                <a:cs typeface="Poppins"/>
                <a:sym typeface="Poppins"/>
              </a:rPr>
              <a:t>What should a teacher do if they think they observe a breach of professional boundaries by another teacher?</a:t>
            </a:r>
            <a:endParaRPr lang="en-US" sz="20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dirty="0">
              <a:solidFill>
                <a:schemeClr val="dk1"/>
              </a:solidFill>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4"/>
          <p:cNvSpPr txBox="1">
            <a:spLocks noGrp="1"/>
          </p:cNvSpPr>
          <p:nvPr>
            <p:ph type="body" idx="1"/>
          </p:nvPr>
        </p:nvSpPr>
        <p:spPr>
          <a:xfrm>
            <a:off x="393290" y="344129"/>
            <a:ext cx="10960510" cy="58328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B7B7B"/>
              </a:buClr>
              <a:buSzPts val="2000"/>
              <a:buNone/>
            </a:pPr>
            <a:r>
              <a:rPr lang="en-US" sz="2000">
                <a:solidFill>
                  <a:srgbClr val="7B7B7B"/>
                </a:solidFill>
                <a:latin typeface="Poppins"/>
                <a:ea typeface="Poppins"/>
                <a:cs typeface="Poppins"/>
                <a:sym typeface="Poppins"/>
              </a:rPr>
              <a:t>Scenario 2 Response– Drama Rehearsal</a:t>
            </a:r>
            <a:endParaRPr/>
          </a:p>
          <a:p>
            <a:pPr marL="0" lvl="0" indent="0" algn="ctr" rtl="0">
              <a:lnSpc>
                <a:spcPct val="90000"/>
              </a:lnSpc>
              <a:spcBef>
                <a:spcPts val="1000"/>
              </a:spcBef>
              <a:spcAft>
                <a:spcPts val="0"/>
              </a:spcAft>
              <a:buClr>
                <a:schemeClr val="dk1"/>
              </a:buClr>
              <a:buSzPts val="2800"/>
              <a:buNone/>
            </a:pPr>
            <a:endParaRPr sz="2800" b="1">
              <a:latin typeface="Poppins"/>
              <a:ea typeface="Poppins"/>
              <a:cs typeface="Poppins"/>
              <a:sym typeface="Poppins"/>
            </a:endParaRPr>
          </a:p>
          <a:p>
            <a:pPr marL="0" lvl="0" indent="0" algn="ctr" rtl="0">
              <a:lnSpc>
                <a:spcPct val="90000"/>
              </a:lnSpc>
              <a:spcBef>
                <a:spcPts val="1000"/>
              </a:spcBef>
              <a:spcAft>
                <a:spcPts val="0"/>
              </a:spcAft>
              <a:buClr>
                <a:schemeClr val="dk1"/>
              </a:buClr>
              <a:buSzPts val="2800"/>
              <a:buNone/>
            </a:pPr>
            <a:r>
              <a:rPr lang="en-US" sz="2800" b="1">
                <a:latin typeface="Poppins"/>
                <a:ea typeface="Poppins"/>
                <a:cs typeface="Poppins"/>
                <a:sym typeface="Poppins"/>
              </a:rPr>
              <a:t>Initial Actions and Consideration</a:t>
            </a:r>
            <a:endParaRPr/>
          </a:p>
        </p:txBody>
      </p:sp>
      <p:sp>
        <p:nvSpPr>
          <p:cNvPr id="550" name="Google Shape;550;p44"/>
          <p:cNvSpPr txBox="1"/>
          <p:nvPr/>
        </p:nvSpPr>
        <p:spPr>
          <a:xfrm>
            <a:off x="1152395" y="2029216"/>
            <a:ext cx="9757775" cy="452427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Poppins"/>
                <a:ea typeface="Poppins"/>
                <a:cs typeface="Poppins"/>
                <a:sym typeface="Poppins"/>
              </a:rPr>
              <a:t>Immediate action should be taken to bring the matter to the attention of the site administrator. </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Poppins"/>
              <a:ea typeface="Poppins"/>
              <a:cs typeface="Poppins"/>
              <a:sym typeface="Poppins"/>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Poppins"/>
                <a:ea typeface="Poppins"/>
                <a:cs typeface="Poppins"/>
                <a:sym typeface="Poppins"/>
              </a:rPr>
              <a:t>This scenario may be an example of a Code of Conduct with Students violation.</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Poppins"/>
              <a:ea typeface="Poppins"/>
              <a:cs typeface="Poppins"/>
              <a:sym typeface="Poppins"/>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Poppins"/>
                <a:ea typeface="Poppins"/>
                <a:cs typeface="Poppins"/>
                <a:sym typeface="Poppins"/>
              </a:rPr>
              <a:t>The </a:t>
            </a:r>
            <a:r>
              <a:rPr lang="en-US" sz="2400" i="1" dirty="0">
                <a:solidFill>
                  <a:schemeClr val="dk1"/>
                </a:solidFill>
                <a:latin typeface="Poppins"/>
                <a:ea typeface="Poppins"/>
                <a:cs typeface="Poppins"/>
                <a:sym typeface="Poppins"/>
              </a:rPr>
              <a:t>Code of Conduct with Students</a:t>
            </a:r>
            <a:r>
              <a:rPr lang="en-US" sz="2400" dirty="0">
                <a:solidFill>
                  <a:schemeClr val="dk1"/>
                </a:solidFill>
                <a:latin typeface="Poppins"/>
                <a:ea typeface="Poppins"/>
                <a:cs typeface="Poppins"/>
                <a:sym typeface="Poppins"/>
              </a:rPr>
              <a:t>, states that it is inappropriate to meet individually with a student behind closed doors or in spaces designated for students only (e.g., restrooms, locker rooms), except for specific school related purposes (e.g., assessments, counseling, requires services, supervision). </a:t>
            </a:r>
            <a:endParaRPr sz="2400" dirty="0">
              <a:solidFill>
                <a:schemeClr val="dk1"/>
              </a:solidFill>
              <a:latin typeface="Poppins"/>
              <a:ea typeface="Poppins"/>
              <a:cs typeface="Poppins"/>
              <a:sym typeface="Poppi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5"/>
          <p:cNvSpPr txBox="1">
            <a:spLocks noGrp="1"/>
          </p:cNvSpPr>
          <p:nvPr>
            <p:ph type="title"/>
          </p:nvPr>
        </p:nvSpPr>
        <p:spPr>
          <a:xfrm>
            <a:off x="0" y="1"/>
            <a:ext cx="12192000" cy="904352"/>
          </a:xfrm>
          <a:prstGeom prst="rect">
            <a:avLst/>
          </a:prstGeom>
          <a:solidFill>
            <a:srgbClr val="3F7D7D"/>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Poppins"/>
              <a:buNone/>
            </a:pPr>
            <a:br>
              <a:rPr lang="en-US" sz="3600">
                <a:solidFill>
                  <a:srgbClr val="FFFFFF"/>
                </a:solidFill>
                <a:latin typeface="Poppins"/>
                <a:ea typeface="Poppins"/>
                <a:cs typeface="Poppins"/>
                <a:sym typeface="Poppins"/>
              </a:rPr>
            </a:br>
            <a:r>
              <a:rPr lang="en-US" sz="4000">
                <a:solidFill>
                  <a:srgbClr val="FFFFFF"/>
                </a:solidFill>
                <a:latin typeface="Poppins"/>
                <a:ea typeface="Poppins"/>
                <a:cs typeface="Poppins"/>
                <a:sym typeface="Poppins"/>
              </a:rPr>
              <a:t>SCENARIO 3: COMMUNICATION BOUNDARIES</a:t>
            </a:r>
            <a:br>
              <a:rPr lang="en-US" sz="4400">
                <a:latin typeface="Poppins"/>
                <a:ea typeface="Poppins"/>
                <a:cs typeface="Poppins"/>
                <a:sym typeface="Poppins"/>
              </a:rPr>
            </a:br>
            <a:r>
              <a:rPr lang="en-US" sz="1800">
                <a:solidFill>
                  <a:srgbClr val="FFFFFF"/>
                </a:solidFill>
                <a:latin typeface="Poppins"/>
                <a:ea typeface="Poppins"/>
                <a:cs typeface="Poppins"/>
                <a:sym typeface="Poppins"/>
              </a:rPr>
              <a:t>(Secondary School)</a:t>
            </a:r>
            <a:br>
              <a:rPr lang="en-US" sz="1800">
                <a:latin typeface="Calibri"/>
                <a:ea typeface="Calibri"/>
                <a:cs typeface="Calibri"/>
                <a:sym typeface="Calibri"/>
              </a:rPr>
            </a:br>
            <a:endParaRPr>
              <a:solidFill>
                <a:schemeClr val="lt1"/>
              </a:solidFill>
              <a:latin typeface="Poppins"/>
              <a:ea typeface="Poppins"/>
              <a:cs typeface="Poppins"/>
              <a:sym typeface="Poppins"/>
            </a:endParaRPr>
          </a:p>
        </p:txBody>
      </p:sp>
      <p:sp>
        <p:nvSpPr>
          <p:cNvPr id="557" name="Google Shape;557;p45"/>
          <p:cNvSpPr txBox="1"/>
          <p:nvPr/>
        </p:nvSpPr>
        <p:spPr>
          <a:xfrm>
            <a:off x="526665" y="1117601"/>
            <a:ext cx="11138665" cy="3785611"/>
          </a:xfrm>
          <a:prstGeom prst="rect">
            <a:avLst/>
          </a:prstGeom>
          <a:noFill/>
          <a:ln w="28575" cap="flat" cmpd="sng">
            <a:solidFill>
              <a:srgbClr val="3F7D7D"/>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Poppins"/>
              <a:buNone/>
            </a:pPr>
            <a:r>
              <a:rPr lang="en-US" sz="2000" dirty="0">
                <a:solidFill>
                  <a:schemeClr val="dk1"/>
                </a:solidFill>
                <a:latin typeface="Poppins"/>
                <a:ea typeface="Poppins"/>
                <a:cs typeface="Poppins"/>
                <a:sym typeface="Poppins"/>
              </a:rPr>
              <a:t>A parent calls you because she found text messages on her daughter’s cell phone and is concerned about her daughter’s very personal relationship with Ms. V, who is an experienced teacher and is well-liked by students. She frequently offers students extra help after school, so it’s not unusual to see students visiting her classroom after school. Sometimes she even treats them to snacks or trinkets. </a:t>
            </a:r>
            <a:endParaRPr sz="2000" dirty="0"/>
          </a:p>
          <a:p>
            <a:pPr marL="0" marR="0" lvl="0" indent="0" algn="l" rtl="0">
              <a:spcBef>
                <a:spcPts val="0"/>
              </a:spcBef>
              <a:spcAft>
                <a:spcPts val="0"/>
              </a:spcAft>
              <a:buClr>
                <a:schemeClr val="dk1"/>
              </a:buClr>
              <a:buSzPts val="1800"/>
              <a:buFont typeface="Poppins"/>
              <a:buNone/>
            </a:pPr>
            <a:r>
              <a:rPr lang="en-US" sz="2000" dirty="0">
                <a:solidFill>
                  <a:schemeClr val="dk1"/>
                </a:solidFill>
                <a:latin typeface="Poppins"/>
                <a:ea typeface="Poppins"/>
                <a:cs typeface="Poppins"/>
                <a:sym typeface="Poppins"/>
              </a:rPr>
              <a:t>She has tutored this parent’s child in a variety of subjects over a two-year period. During that time, Ms. V sent emails and text messages to the student using her cellphone. At first, the exchanges were general – sometimes unrelated to schoolwork (e.g., asking about a family member, or how friendships were going). </a:t>
            </a:r>
            <a:endParaRPr sz="2000" dirty="0"/>
          </a:p>
          <a:p>
            <a:pPr marL="0" marR="0" lvl="0" indent="0" algn="l" rtl="0">
              <a:spcBef>
                <a:spcPts val="0"/>
              </a:spcBef>
              <a:spcAft>
                <a:spcPts val="0"/>
              </a:spcAft>
              <a:buClr>
                <a:schemeClr val="dk1"/>
              </a:buClr>
              <a:buSzPts val="1800"/>
              <a:buFont typeface="Poppins"/>
              <a:buNone/>
            </a:pPr>
            <a:r>
              <a:rPr lang="en-US" sz="2000" dirty="0">
                <a:solidFill>
                  <a:schemeClr val="dk1"/>
                </a:solidFill>
                <a:latin typeface="Poppins"/>
                <a:ea typeface="Poppins"/>
                <a:cs typeface="Poppins"/>
                <a:sym typeface="Poppins"/>
              </a:rPr>
              <a:t>Recently, the student began to text Ms. V about more personal feelings and relationships. In response, Ms. V shares her own experience regarding love, affection and relationships gone wrong, and offers relationship advice to the student.</a:t>
            </a:r>
            <a:endParaRPr sz="2000" dirty="0">
              <a:solidFill>
                <a:schemeClr val="dk1"/>
              </a:solidFill>
              <a:latin typeface="Poppins"/>
              <a:ea typeface="Poppins"/>
              <a:cs typeface="Poppins"/>
              <a:sym typeface="Poppins"/>
            </a:endParaRPr>
          </a:p>
        </p:txBody>
      </p:sp>
      <p:sp>
        <p:nvSpPr>
          <p:cNvPr id="558" name="Google Shape;558;p45"/>
          <p:cNvSpPr txBox="1"/>
          <p:nvPr/>
        </p:nvSpPr>
        <p:spPr>
          <a:xfrm>
            <a:off x="526666" y="5116460"/>
            <a:ext cx="11138665" cy="1323399"/>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Font typeface="+mj-lt"/>
              <a:buAutoNum type="arabicPeriod"/>
            </a:pPr>
            <a:r>
              <a:rPr lang="en-US" sz="2000" dirty="0">
                <a:solidFill>
                  <a:schemeClr val="dk1"/>
                </a:solidFill>
                <a:latin typeface="Poppins"/>
                <a:ea typeface="Poppins"/>
                <a:cs typeface="Poppins"/>
                <a:sym typeface="Poppins"/>
              </a:rPr>
              <a:t>What immediate action would you take?</a:t>
            </a:r>
            <a:endParaRPr sz="2000" dirty="0">
              <a:solidFill>
                <a:schemeClr val="dk1"/>
              </a:solidFill>
              <a:latin typeface="Poppins"/>
              <a:ea typeface="Poppins"/>
              <a:cs typeface="Poppins"/>
              <a:sym typeface="Poppins"/>
            </a:endParaRPr>
          </a:p>
          <a:p>
            <a:pPr marL="457200" marR="0" lvl="0" indent="-457200" algn="l" rtl="0">
              <a:spcBef>
                <a:spcPts val="0"/>
              </a:spcBef>
              <a:spcAft>
                <a:spcPts val="0"/>
              </a:spcAft>
              <a:buFont typeface="+mj-lt"/>
              <a:buAutoNum type="arabicPeriod"/>
            </a:pPr>
            <a:r>
              <a:rPr lang="en-US" sz="2000" dirty="0">
                <a:solidFill>
                  <a:schemeClr val="dk1"/>
                </a:solidFill>
                <a:latin typeface="Poppins"/>
                <a:ea typeface="Poppins"/>
                <a:cs typeface="Poppins"/>
                <a:sym typeface="Poppins"/>
              </a:rPr>
              <a:t>Is this information enough for reasonable suspicion of child abuse?  If not, do you need to see the actual messages to have reasonable suspicion?  </a:t>
            </a:r>
            <a:endParaRPr sz="2000" dirty="0">
              <a:solidFill>
                <a:schemeClr val="dk1"/>
              </a:solidFill>
              <a:latin typeface="Poppins"/>
              <a:ea typeface="Poppins"/>
              <a:cs typeface="Poppins"/>
              <a:sym typeface="Poppins"/>
            </a:endParaRPr>
          </a:p>
          <a:p>
            <a:pPr marL="457200" marR="0" lvl="0" indent="-457200" algn="l" rtl="0">
              <a:spcBef>
                <a:spcPts val="0"/>
              </a:spcBef>
              <a:spcAft>
                <a:spcPts val="0"/>
              </a:spcAft>
              <a:buFont typeface="+mj-lt"/>
              <a:buAutoNum type="arabicPeriod"/>
            </a:pPr>
            <a:r>
              <a:rPr lang="en-US" sz="2000" dirty="0">
                <a:solidFill>
                  <a:schemeClr val="dk1"/>
                </a:solidFill>
                <a:latin typeface="Poppins"/>
                <a:ea typeface="Poppins"/>
                <a:cs typeface="Poppins"/>
                <a:sym typeface="Poppins"/>
              </a:rPr>
              <a:t>How could or how does this situation become a violation of law or District policy?</a:t>
            </a:r>
            <a:endParaRPr sz="2000" dirty="0">
              <a:solidFill>
                <a:schemeClr val="dk1"/>
              </a:solidFill>
              <a:latin typeface="Poppins"/>
              <a:ea typeface="Poppins"/>
              <a:cs typeface="Poppins"/>
              <a:sym typeface="Poppi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6"/>
          <p:cNvSpPr txBox="1">
            <a:spLocks noGrp="1"/>
          </p:cNvSpPr>
          <p:nvPr>
            <p:ph type="body" idx="1"/>
          </p:nvPr>
        </p:nvSpPr>
        <p:spPr>
          <a:xfrm>
            <a:off x="393290" y="344129"/>
            <a:ext cx="10960510" cy="58328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B7B7B"/>
              </a:buClr>
              <a:buSzPts val="2000"/>
              <a:buNone/>
            </a:pPr>
            <a:r>
              <a:rPr lang="en-US" sz="2000">
                <a:solidFill>
                  <a:srgbClr val="7B7B7B"/>
                </a:solidFill>
                <a:latin typeface="Poppins"/>
                <a:ea typeface="Poppins"/>
                <a:cs typeface="Poppins"/>
                <a:sym typeface="Poppins"/>
              </a:rPr>
              <a:t>Scenario 3 Response– Communications Boundaries</a:t>
            </a:r>
            <a:endParaRPr/>
          </a:p>
          <a:p>
            <a:pPr marL="0" lvl="0" indent="0" algn="ctr" rtl="0">
              <a:lnSpc>
                <a:spcPct val="90000"/>
              </a:lnSpc>
              <a:spcBef>
                <a:spcPts val="1000"/>
              </a:spcBef>
              <a:spcAft>
                <a:spcPts val="0"/>
              </a:spcAft>
              <a:buClr>
                <a:schemeClr val="dk1"/>
              </a:buClr>
              <a:buSzPts val="2800"/>
              <a:buNone/>
            </a:pPr>
            <a:endParaRPr sz="2800" b="1">
              <a:latin typeface="Poppins"/>
              <a:ea typeface="Poppins"/>
              <a:cs typeface="Poppins"/>
              <a:sym typeface="Poppins"/>
            </a:endParaRPr>
          </a:p>
          <a:p>
            <a:pPr marL="0" lvl="0" indent="0" algn="ctr" rtl="0">
              <a:lnSpc>
                <a:spcPct val="90000"/>
              </a:lnSpc>
              <a:spcBef>
                <a:spcPts val="1000"/>
              </a:spcBef>
              <a:spcAft>
                <a:spcPts val="0"/>
              </a:spcAft>
              <a:buClr>
                <a:schemeClr val="dk1"/>
              </a:buClr>
              <a:buSzPts val="2800"/>
              <a:buNone/>
            </a:pPr>
            <a:r>
              <a:rPr lang="en-US" sz="2800" b="1">
                <a:latin typeface="Poppins"/>
                <a:ea typeface="Poppins"/>
                <a:cs typeface="Poppins"/>
                <a:sym typeface="Poppins"/>
              </a:rPr>
              <a:t>Initial Actions and Considerations</a:t>
            </a:r>
            <a:endParaRPr/>
          </a:p>
          <a:p>
            <a:pPr marL="228600" lvl="0" indent="-50800" algn="l" rtl="0">
              <a:lnSpc>
                <a:spcPct val="90000"/>
              </a:lnSpc>
              <a:spcBef>
                <a:spcPts val="1000"/>
              </a:spcBef>
              <a:spcAft>
                <a:spcPts val="0"/>
              </a:spcAft>
              <a:buClr>
                <a:schemeClr val="dk1"/>
              </a:buClr>
              <a:buSzPts val="2800"/>
              <a:buNone/>
            </a:pPr>
            <a:endParaRPr/>
          </a:p>
        </p:txBody>
      </p:sp>
      <p:sp>
        <p:nvSpPr>
          <p:cNvPr id="565" name="Google Shape;565;p46"/>
          <p:cNvSpPr txBox="1"/>
          <p:nvPr/>
        </p:nvSpPr>
        <p:spPr>
          <a:xfrm>
            <a:off x="469726" y="1930306"/>
            <a:ext cx="11252548" cy="470898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Immediate action should be taken to bring the matter to the attention of the site administrator. </a:t>
            </a:r>
            <a:endParaRPr/>
          </a:p>
          <a:p>
            <a:pPr marL="342900" marR="0" lvl="0" indent="-190500" algn="l" rtl="0">
              <a:spcBef>
                <a:spcPts val="0"/>
              </a:spcBef>
              <a:spcAft>
                <a:spcPts val="0"/>
              </a:spcAft>
              <a:buClr>
                <a:schemeClr val="dk1"/>
              </a:buClr>
              <a:buSzPts val="2400"/>
              <a:buFont typeface="Arial"/>
              <a:buNone/>
            </a:pPr>
            <a:endParaRPr sz="2400">
              <a:solidFill>
                <a:schemeClr val="dk1"/>
              </a:solidFill>
              <a:latin typeface="Poppins"/>
              <a:ea typeface="Poppins"/>
              <a:cs typeface="Poppins"/>
              <a:sym typeface="Poppins"/>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This inappropriate conduct violates the Code of Conduct with Students policy, and it may also rise to the level of suspected child abuse regardless of gender or job title.</a:t>
            </a:r>
            <a:endParaRPr/>
          </a:p>
          <a:p>
            <a:pPr marL="342900" marR="0" lvl="0" indent="-190500" algn="l" rtl="0">
              <a:spcBef>
                <a:spcPts val="0"/>
              </a:spcBef>
              <a:spcAft>
                <a:spcPts val="0"/>
              </a:spcAft>
              <a:buClr>
                <a:schemeClr val="dk1"/>
              </a:buClr>
              <a:buSzPts val="2400"/>
              <a:buFont typeface="Arial"/>
              <a:buNone/>
            </a:pPr>
            <a:endParaRPr sz="2400">
              <a:solidFill>
                <a:schemeClr val="dk1"/>
              </a:solidFill>
              <a:latin typeface="Poppins"/>
              <a:ea typeface="Poppins"/>
              <a:cs typeface="Poppins"/>
              <a:sym typeface="Poppins"/>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A SCAR may be filed with a CPA. </a:t>
            </a:r>
            <a:endParaRPr/>
          </a:p>
          <a:p>
            <a:pPr marL="0" marR="0" lvl="0" indent="0" algn="l" rtl="0">
              <a:spcBef>
                <a:spcPts val="0"/>
              </a:spcBef>
              <a:spcAft>
                <a:spcPts val="0"/>
              </a:spcAft>
              <a:buNone/>
            </a:pPr>
            <a:r>
              <a:rPr lang="en-US" sz="2400">
                <a:solidFill>
                  <a:schemeClr val="dk1"/>
                </a:solidFill>
                <a:latin typeface="Poppins"/>
                <a:ea typeface="Poppins"/>
                <a:cs typeface="Poppins"/>
                <a:sym typeface="Poppins"/>
              </a:rPr>
              <a:t> </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Also, since the allegations involve suspected abuse by an employee, these SCARs are generally filed with local law enforcement.</a:t>
            </a:r>
            <a:endParaRPr sz="2400">
              <a:solidFill>
                <a:schemeClr val="dk1"/>
              </a:solidFill>
              <a:latin typeface="Poppins"/>
              <a:ea typeface="Poppins"/>
              <a:cs typeface="Poppins"/>
              <a:sym typeface="Poppins"/>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7"/>
          <p:cNvSpPr txBox="1">
            <a:spLocks noGrp="1"/>
          </p:cNvSpPr>
          <p:nvPr>
            <p:ph type="title"/>
          </p:nvPr>
        </p:nvSpPr>
        <p:spPr>
          <a:xfrm>
            <a:off x="0" y="0"/>
            <a:ext cx="12192000" cy="1002081"/>
          </a:xfrm>
          <a:prstGeom prst="rect">
            <a:avLst/>
          </a:prstGeom>
          <a:solidFill>
            <a:srgbClr val="3F7D7D"/>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Nunito Sans Black"/>
              <a:buNone/>
            </a:pPr>
            <a:br>
              <a:rPr lang="en-US" sz="1600" b="1">
                <a:solidFill>
                  <a:srgbClr val="FFFFFF"/>
                </a:solidFill>
                <a:latin typeface="Nunito Sans Black"/>
                <a:ea typeface="Nunito Sans Black"/>
                <a:cs typeface="Nunito Sans Black"/>
                <a:sym typeface="Nunito Sans Black"/>
              </a:rPr>
            </a:br>
            <a:br>
              <a:rPr lang="en-US" sz="1600" b="1">
                <a:solidFill>
                  <a:srgbClr val="FFFFFF"/>
                </a:solidFill>
                <a:latin typeface="Nunito Sans Black"/>
                <a:ea typeface="Nunito Sans Black"/>
                <a:cs typeface="Nunito Sans Black"/>
                <a:sym typeface="Nunito Sans Black"/>
              </a:rPr>
            </a:br>
            <a:br>
              <a:rPr lang="en-US" sz="1600" b="1">
                <a:solidFill>
                  <a:srgbClr val="FFFFFF"/>
                </a:solidFill>
                <a:latin typeface="Nunito Sans Black"/>
                <a:ea typeface="Nunito Sans Black"/>
                <a:cs typeface="Nunito Sans Black"/>
                <a:sym typeface="Nunito Sans Black"/>
              </a:rPr>
            </a:br>
            <a:r>
              <a:rPr lang="en-US" sz="4000">
                <a:solidFill>
                  <a:srgbClr val="FFFFFF"/>
                </a:solidFill>
                <a:latin typeface="Poppins"/>
                <a:ea typeface="Poppins"/>
                <a:cs typeface="Poppins"/>
                <a:sym typeface="Poppins"/>
              </a:rPr>
              <a:t>SCENARIO 4: ANONYMOUS EMAIL</a:t>
            </a:r>
            <a:br>
              <a:rPr lang="en-US" sz="1600">
                <a:latin typeface="Nunito Sans Black"/>
                <a:ea typeface="Nunito Sans Black"/>
                <a:cs typeface="Nunito Sans Black"/>
                <a:sym typeface="Nunito Sans Black"/>
              </a:rPr>
            </a:br>
            <a:r>
              <a:rPr lang="en-US" sz="1800">
                <a:solidFill>
                  <a:srgbClr val="FFFFFF"/>
                </a:solidFill>
                <a:latin typeface="Poppins"/>
                <a:ea typeface="Poppins"/>
                <a:cs typeface="Poppins"/>
                <a:sym typeface="Poppins"/>
              </a:rPr>
              <a:t>(Secondary School)</a:t>
            </a:r>
            <a:br>
              <a:rPr lang="en-US" sz="1400">
                <a:latin typeface="Poppins"/>
                <a:ea typeface="Poppins"/>
                <a:cs typeface="Poppins"/>
                <a:sym typeface="Poppins"/>
              </a:rPr>
            </a:br>
            <a:endParaRPr>
              <a:solidFill>
                <a:schemeClr val="lt1"/>
              </a:solidFill>
              <a:latin typeface="Poppins"/>
              <a:ea typeface="Poppins"/>
              <a:cs typeface="Poppins"/>
              <a:sym typeface="Poppins"/>
            </a:endParaRPr>
          </a:p>
        </p:txBody>
      </p:sp>
      <p:sp>
        <p:nvSpPr>
          <p:cNvPr id="572" name="Google Shape;572;p47"/>
          <p:cNvSpPr txBox="1"/>
          <p:nvPr/>
        </p:nvSpPr>
        <p:spPr>
          <a:xfrm>
            <a:off x="786669" y="1311883"/>
            <a:ext cx="10618662" cy="2842276"/>
          </a:xfrm>
          <a:prstGeom prst="rect">
            <a:avLst/>
          </a:prstGeom>
          <a:noFill/>
          <a:ln w="28575" cap="flat" cmpd="sng">
            <a:solidFill>
              <a:srgbClr val="3F7D7D"/>
            </a:solidFill>
            <a:prstDash val="solid"/>
            <a:round/>
            <a:headEnd type="none" w="sm" len="sm"/>
            <a:tailEnd type="none" w="sm" len="sm"/>
          </a:ln>
        </p:spPr>
        <p:txBody>
          <a:bodyPr spcFirstLastPara="1" wrap="square" lIns="91425" tIns="45700" rIns="91425" bIns="45700" anchor="t" anchorCtr="0">
            <a:spAutoFit/>
          </a:bodyPr>
          <a:lstStyle/>
          <a:p>
            <a:pPr marL="0" marR="84455" lvl="0" indent="0" algn="l" rtl="0">
              <a:lnSpc>
                <a:spcPct val="107000"/>
              </a:lnSpc>
              <a:spcBef>
                <a:spcPts val="0"/>
              </a:spcBef>
              <a:spcAft>
                <a:spcPts val="0"/>
              </a:spcAft>
              <a:buClr>
                <a:schemeClr val="dk1"/>
              </a:buClr>
              <a:buSzPts val="1800"/>
              <a:buFont typeface="Poppins"/>
              <a:buNone/>
            </a:pPr>
            <a:r>
              <a:rPr lang="en-US" sz="2000" dirty="0">
                <a:solidFill>
                  <a:schemeClr val="dk1"/>
                </a:solidFill>
                <a:latin typeface="Poppins"/>
                <a:ea typeface="Poppins"/>
                <a:cs typeface="Poppins"/>
                <a:sym typeface="Poppins"/>
              </a:rPr>
              <a:t>You receive an email from an employee stating that he received an anonymous email alleging that Michael, a young and friendly buildings and grounds worker, had written an inappropriate note to a female student describing her body parts, and how he could help her family’s undocumented immigration status. </a:t>
            </a:r>
            <a:endParaRPr sz="2000" dirty="0"/>
          </a:p>
          <a:p>
            <a:pPr marL="0" marR="84455" lvl="0" indent="0" algn="l" rtl="0">
              <a:lnSpc>
                <a:spcPct val="107000"/>
              </a:lnSpc>
              <a:spcBef>
                <a:spcPts val="925"/>
              </a:spcBef>
              <a:spcAft>
                <a:spcPts val="0"/>
              </a:spcAft>
              <a:buClr>
                <a:schemeClr val="dk1"/>
              </a:buClr>
              <a:buSzPts val="1800"/>
              <a:buFont typeface="Poppins"/>
              <a:buNone/>
            </a:pPr>
            <a:r>
              <a:rPr lang="en-US" sz="2000" dirty="0">
                <a:solidFill>
                  <a:schemeClr val="dk1"/>
                </a:solidFill>
                <a:latin typeface="Poppins"/>
                <a:ea typeface="Poppins"/>
                <a:cs typeface="Poppins"/>
                <a:sym typeface="Poppins"/>
              </a:rPr>
              <a:t>Michael is the principal’s friend and is an outstanding worker. He is also loved by staff and students because of his helpful attitude. Michael’s note was not included in the anonymous email and the female student was not named in the email.</a:t>
            </a:r>
            <a:r>
              <a:rPr lang="en-US" sz="2000" i="1" dirty="0">
                <a:solidFill>
                  <a:schemeClr val="dk1"/>
                </a:solidFill>
                <a:latin typeface="Poppins"/>
                <a:ea typeface="Poppins"/>
                <a:cs typeface="Poppins"/>
                <a:sym typeface="Poppins"/>
              </a:rPr>
              <a:t> </a:t>
            </a:r>
            <a:endParaRPr sz="2000" dirty="0">
              <a:solidFill>
                <a:schemeClr val="dk1"/>
              </a:solidFill>
              <a:latin typeface="Poppins"/>
              <a:ea typeface="Poppins"/>
              <a:cs typeface="Poppins"/>
              <a:sym typeface="Poppins"/>
            </a:endParaRPr>
          </a:p>
        </p:txBody>
      </p:sp>
      <p:sp>
        <p:nvSpPr>
          <p:cNvPr id="573" name="Google Shape;573;p47"/>
          <p:cNvSpPr txBox="1"/>
          <p:nvPr/>
        </p:nvSpPr>
        <p:spPr>
          <a:xfrm>
            <a:off x="786669" y="4463961"/>
            <a:ext cx="10915180" cy="193895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Calibri"/>
              <a:buAutoNum type="arabicPeriod"/>
            </a:pPr>
            <a:r>
              <a:rPr lang="en-US" sz="2000" dirty="0">
                <a:solidFill>
                  <a:schemeClr val="dk1"/>
                </a:solidFill>
                <a:latin typeface="Poppins"/>
                <a:ea typeface="Poppins"/>
                <a:cs typeface="Poppins"/>
                <a:sym typeface="Poppins"/>
              </a:rPr>
              <a:t>What immediate action would you take?</a:t>
            </a:r>
            <a:endParaRPr sz="3200" dirty="0">
              <a:solidFill>
                <a:schemeClr val="dk1"/>
              </a:solidFill>
              <a:latin typeface="Poppins"/>
              <a:ea typeface="Poppins"/>
              <a:cs typeface="Poppins"/>
              <a:sym typeface="Poppins"/>
            </a:endParaRPr>
          </a:p>
          <a:p>
            <a:pPr marL="342900" marR="0" lvl="0" indent="-342900" algn="l" rtl="0">
              <a:spcBef>
                <a:spcPts val="0"/>
              </a:spcBef>
              <a:spcAft>
                <a:spcPts val="0"/>
              </a:spcAft>
              <a:buClr>
                <a:schemeClr val="dk1"/>
              </a:buClr>
              <a:buSzPts val="2000"/>
              <a:buFont typeface="Calibri"/>
              <a:buAutoNum type="arabicPeriod"/>
            </a:pPr>
            <a:r>
              <a:rPr lang="en-US" sz="2000" dirty="0">
                <a:solidFill>
                  <a:schemeClr val="dk1"/>
                </a:solidFill>
                <a:latin typeface="Poppins"/>
                <a:ea typeface="Poppins"/>
                <a:cs typeface="Poppins"/>
                <a:sym typeface="Poppins"/>
              </a:rPr>
              <a:t>Do you need to see the actual note to have reasonable suspicion?  Do you need to see the note to make a child abuse report?</a:t>
            </a:r>
            <a:endParaRPr sz="2800" dirty="0">
              <a:solidFill>
                <a:schemeClr val="dk1"/>
              </a:solidFill>
              <a:latin typeface="Poppins"/>
              <a:ea typeface="Poppins"/>
              <a:cs typeface="Poppins"/>
              <a:sym typeface="Poppins"/>
            </a:endParaRPr>
          </a:p>
          <a:p>
            <a:pPr marL="342900" marR="0" lvl="0" indent="-342900" algn="l" rtl="0">
              <a:spcBef>
                <a:spcPts val="0"/>
              </a:spcBef>
              <a:spcAft>
                <a:spcPts val="0"/>
              </a:spcAft>
              <a:buClr>
                <a:schemeClr val="dk1"/>
              </a:buClr>
              <a:buSzPts val="2000"/>
              <a:buFont typeface="Calibri"/>
              <a:buAutoNum type="arabicPeriod"/>
            </a:pPr>
            <a:r>
              <a:rPr lang="en-US" sz="2000" dirty="0">
                <a:solidFill>
                  <a:schemeClr val="dk1"/>
                </a:solidFill>
                <a:latin typeface="Poppins"/>
                <a:ea typeface="Poppins"/>
                <a:cs typeface="Poppins"/>
                <a:sym typeface="Poppins"/>
              </a:rPr>
              <a:t>How could or how does this situation become a violation of law or District policy?</a:t>
            </a:r>
            <a:endParaRPr sz="2800" dirty="0">
              <a:solidFill>
                <a:schemeClr val="dk1"/>
              </a:solidFill>
              <a:latin typeface="Poppins"/>
              <a:ea typeface="Poppins"/>
              <a:cs typeface="Poppins"/>
              <a:sym typeface="Poppins"/>
            </a:endParaRPr>
          </a:p>
          <a:p>
            <a:pPr marL="342900" marR="0" lvl="0" indent="-342900" algn="l" rtl="0">
              <a:spcBef>
                <a:spcPts val="0"/>
              </a:spcBef>
              <a:spcAft>
                <a:spcPts val="0"/>
              </a:spcAft>
              <a:buClr>
                <a:schemeClr val="dk1"/>
              </a:buClr>
              <a:buSzPts val="2000"/>
              <a:buFont typeface="Calibri"/>
              <a:buAutoNum type="arabicPeriod"/>
            </a:pPr>
            <a:r>
              <a:rPr lang="en-US" sz="2000" dirty="0">
                <a:solidFill>
                  <a:schemeClr val="dk1"/>
                </a:solidFill>
                <a:latin typeface="Poppins"/>
                <a:ea typeface="Poppins"/>
                <a:cs typeface="Poppins"/>
                <a:sym typeface="Poppins"/>
              </a:rPr>
              <a:t>What should an employee do if they think they observe a breach of professional boundaries by an employee?</a:t>
            </a:r>
            <a:endParaRPr sz="3200" dirty="0">
              <a:solidFill>
                <a:schemeClr val="dk1"/>
              </a:solidFill>
              <a:latin typeface="Poppins"/>
              <a:ea typeface="Poppins"/>
              <a:cs typeface="Poppins"/>
              <a:sym typeface="Poppi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8"/>
          <p:cNvSpPr txBox="1">
            <a:spLocks noGrp="1"/>
          </p:cNvSpPr>
          <p:nvPr>
            <p:ph type="body" idx="1"/>
          </p:nvPr>
        </p:nvSpPr>
        <p:spPr>
          <a:xfrm>
            <a:off x="393290" y="344129"/>
            <a:ext cx="10960510" cy="58328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85623"/>
              </a:buClr>
              <a:buSzPts val="2000"/>
              <a:buNone/>
            </a:pPr>
            <a:r>
              <a:rPr lang="en-US" sz="2000">
                <a:solidFill>
                  <a:srgbClr val="385623"/>
                </a:solidFill>
                <a:latin typeface="Poppins"/>
                <a:ea typeface="Poppins"/>
                <a:cs typeface="Poppins"/>
                <a:sym typeface="Poppins"/>
              </a:rPr>
              <a:t>Scenario 4 Response– Anonymous Email</a:t>
            </a:r>
            <a:endParaRPr/>
          </a:p>
          <a:p>
            <a:pPr marL="0" lvl="0" indent="0" algn="l" rtl="0">
              <a:lnSpc>
                <a:spcPct val="90000"/>
              </a:lnSpc>
              <a:spcBef>
                <a:spcPts val="1000"/>
              </a:spcBef>
              <a:spcAft>
                <a:spcPts val="0"/>
              </a:spcAft>
              <a:buClr>
                <a:schemeClr val="dk1"/>
              </a:buClr>
              <a:buSzPts val="2000"/>
              <a:buNone/>
            </a:pPr>
            <a:endParaRPr sz="2000">
              <a:solidFill>
                <a:srgbClr val="385623"/>
              </a:solidFill>
              <a:latin typeface="Poppins"/>
              <a:ea typeface="Poppins"/>
              <a:cs typeface="Poppins"/>
              <a:sym typeface="Poppins"/>
            </a:endParaRPr>
          </a:p>
          <a:p>
            <a:pPr marL="0" lvl="0" indent="0" algn="ctr" rtl="0">
              <a:lnSpc>
                <a:spcPct val="90000"/>
              </a:lnSpc>
              <a:spcBef>
                <a:spcPts val="1000"/>
              </a:spcBef>
              <a:spcAft>
                <a:spcPts val="0"/>
              </a:spcAft>
              <a:buClr>
                <a:schemeClr val="dk1"/>
              </a:buClr>
              <a:buSzPts val="2800"/>
              <a:buNone/>
            </a:pPr>
            <a:r>
              <a:rPr lang="en-US" sz="2800" b="1">
                <a:latin typeface="Poppins"/>
                <a:ea typeface="Poppins"/>
                <a:cs typeface="Poppins"/>
                <a:sym typeface="Poppins"/>
              </a:rPr>
              <a:t>Initial Actions and Considerations</a:t>
            </a:r>
            <a:endParaRPr/>
          </a:p>
          <a:p>
            <a:pPr marL="228600" lvl="0" indent="-50800" algn="l" rtl="0">
              <a:lnSpc>
                <a:spcPct val="90000"/>
              </a:lnSpc>
              <a:spcBef>
                <a:spcPts val="1000"/>
              </a:spcBef>
              <a:spcAft>
                <a:spcPts val="0"/>
              </a:spcAft>
              <a:buClr>
                <a:schemeClr val="dk1"/>
              </a:buClr>
              <a:buSzPts val="2800"/>
              <a:buNone/>
            </a:pPr>
            <a:endParaRPr/>
          </a:p>
        </p:txBody>
      </p:sp>
      <p:sp>
        <p:nvSpPr>
          <p:cNvPr id="580" name="Google Shape;580;p48"/>
          <p:cNvSpPr txBox="1"/>
          <p:nvPr/>
        </p:nvSpPr>
        <p:spPr>
          <a:xfrm>
            <a:off x="1468675" y="1981624"/>
            <a:ext cx="10042743" cy="415498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Poppins"/>
                <a:ea typeface="Poppins"/>
                <a:cs typeface="Poppins"/>
                <a:sym typeface="Poppins"/>
              </a:rPr>
              <a:t>Immediate action should be taken to bring the matter to the attention of the site administrator </a:t>
            </a:r>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Poppins"/>
              <a:ea typeface="Poppins"/>
              <a:cs typeface="Poppins"/>
              <a:sym typeface="Poppins"/>
            </a:endParaRPr>
          </a:p>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Poppins"/>
                <a:ea typeface="Poppins"/>
                <a:cs typeface="Poppins"/>
                <a:sym typeface="Poppins"/>
              </a:rPr>
              <a:t>An employee with reasonable suspicion of child abuse must file a SCAR without further questioning.  </a:t>
            </a:r>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Poppins"/>
              <a:ea typeface="Poppins"/>
              <a:cs typeface="Poppins"/>
              <a:sym typeface="Poppins"/>
            </a:endParaRPr>
          </a:p>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Poppins"/>
                <a:ea typeface="Poppins"/>
                <a:cs typeface="Poppins"/>
                <a:sym typeface="Poppins"/>
              </a:rPr>
              <a:t>In this case, if reasonable suspicion exists, a SCAR can be filed without knowing the identity of the victim student, that is, naming the victim as “Jane Doe.”  </a:t>
            </a:r>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Poppins"/>
              <a:ea typeface="Poppins"/>
              <a:cs typeface="Poppins"/>
              <a:sym typeface="Poppins"/>
            </a:endParaRPr>
          </a:p>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Poppins"/>
                <a:ea typeface="Poppins"/>
                <a:cs typeface="Poppins"/>
                <a:sym typeface="Poppins"/>
              </a:rPr>
              <a:t>Also, if reasonable suspicion exists, one does not need to see the actual note or ask any clarifying questions prior to filing the SCAR</a:t>
            </a:r>
            <a:r>
              <a:rPr lang="en-US" sz="2000">
                <a:solidFill>
                  <a:schemeClr val="dk1"/>
                </a:solidFill>
                <a:latin typeface="Poppins"/>
                <a:ea typeface="Poppins"/>
                <a:cs typeface="Poppins"/>
                <a:sym typeface="Poppins"/>
              </a:rPr>
              <a:t>. </a:t>
            </a:r>
            <a:endParaRPr sz="20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5"/>
        <p:cNvGrpSpPr/>
        <p:nvPr/>
      </p:nvGrpSpPr>
      <p:grpSpPr>
        <a:xfrm>
          <a:off x="0" y="0"/>
          <a:ext cx="0" cy="0"/>
          <a:chOff x="0" y="0"/>
          <a:chExt cx="0" cy="0"/>
        </a:xfrm>
      </p:grpSpPr>
      <p:sp>
        <p:nvSpPr>
          <p:cNvPr id="586" name="Google Shape;586;p49"/>
          <p:cNvSpPr/>
          <p:nvPr/>
        </p:nvSpPr>
        <p:spPr>
          <a:xfrm>
            <a:off x="327546" y="321732"/>
            <a:ext cx="7058307" cy="1964266"/>
          </a:xfrm>
          <a:prstGeom prst="rect">
            <a:avLst/>
          </a:prstGeom>
          <a:solidFill>
            <a:srgbClr val="662F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7" name="Google Shape;587;p49"/>
          <p:cNvSpPr>
            <a:spLocks noGrp="1"/>
          </p:cNvSpPr>
          <p:nvPr>
            <p:ph type="title"/>
          </p:nvPr>
        </p:nvSpPr>
        <p:spPr>
          <a:xfrm>
            <a:off x="524256" y="491260"/>
            <a:ext cx="6594189" cy="1625210"/>
          </a:xfrm>
          <a:prstGeom prst="ellipse">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6000"/>
              <a:buFont typeface="Lato"/>
              <a:buNone/>
            </a:pPr>
            <a:r>
              <a:rPr lang="en-US" sz="6000">
                <a:solidFill>
                  <a:srgbClr val="FFFFFF"/>
                </a:solidFill>
                <a:latin typeface="Lato"/>
                <a:ea typeface="Lato"/>
                <a:cs typeface="Lato"/>
                <a:sym typeface="Lato"/>
              </a:rPr>
              <a:t>Resources</a:t>
            </a:r>
            <a:endParaRPr/>
          </a:p>
        </p:txBody>
      </p:sp>
      <p:sp>
        <p:nvSpPr>
          <p:cNvPr id="588" name="Google Shape;588;p49"/>
          <p:cNvSpPr/>
          <p:nvPr/>
        </p:nvSpPr>
        <p:spPr>
          <a:xfrm>
            <a:off x="7556975" y="321732"/>
            <a:ext cx="431329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9" name="Google Shape;589;p49"/>
          <p:cNvSpPr txBox="1"/>
          <p:nvPr/>
        </p:nvSpPr>
        <p:spPr>
          <a:xfrm>
            <a:off x="253847" y="1906039"/>
            <a:ext cx="7132006" cy="5330952"/>
          </a:xfrm>
          <a:prstGeom prst="rect">
            <a:avLst/>
          </a:prstGeom>
          <a:noFill/>
          <a:ln>
            <a:noFill/>
          </a:ln>
        </p:spPr>
        <p:txBody>
          <a:bodyPr spcFirstLastPara="1" wrap="square" lIns="91425" tIns="45700" rIns="91425" bIns="45700" anchor="ctr" anchorCtr="0">
            <a:normAutofit/>
          </a:bodyPr>
          <a:lstStyle/>
          <a:p>
            <a:pPr marL="342900" marR="0" lvl="0" indent="-228600" algn="l" rtl="0">
              <a:lnSpc>
                <a:spcPct val="90000"/>
              </a:lnSpc>
              <a:spcBef>
                <a:spcPts val="0"/>
              </a:spcBef>
              <a:spcAft>
                <a:spcPts val="0"/>
              </a:spcAft>
              <a:buClr>
                <a:srgbClr val="595959"/>
              </a:buClr>
              <a:buSzPts val="2000"/>
              <a:buFont typeface="Arial"/>
              <a:buChar char="•"/>
            </a:pPr>
            <a:r>
              <a:rPr lang="en-US" sz="2400">
                <a:solidFill>
                  <a:srgbClr val="595959"/>
                </a:solidFill>
                <a:latin typeface="Lato"/>
                <a:ea typeface="Lato"/>
                <a:cs typeface="Lato"/>
                <a:sym typeface="Lato"/>
              </a:rPr>
              <a:t>Child Abuse and Neglect Reporting Requirements Bulletin </a:t>
            </a:r>
            <a:endParaRPr/>
          </a:p>
          <a:p>
            <a:pPr marL="342900" marR="0" lvl="0" indent="-228600" algn="l" rtl="0">
              <a:lnSpc>
                <a:spcPct val="90000"/>
              </a:lnSpc>
              <a:spcBef>
                <a:spcPts val="400"/>
              </a:spcBef>
              <a:spcAft>
                <a:spcPts val="0"/>
              </a:spcAft>
              <a:buClr>
                <a:srgbClr val="595959"/>
              </a:buClr>
              <a:buSzPts val="2000"/>
              <a:buFont typeface="Arial"/>
              <a:buChar char="•"/>
            </a:pPr>
            <a:r>
              <a:rPr lang="en-US" sz="2400">
                <a:solidFill>
                  <a:srgbClr val="595959"/>
                </a:solidFill>
                <a:latin typeface="Lato"/>
                <a:ea typeface="Lato"/>
                <a:cs typeface="Lato"/>
                <a:sym typeface="Lato"/>
              </a:rPr>
              <a:t>Title IX Policy/Nondiscrimination Complaint Procedures (Including for Sex Discrimination and Sexual Harassment) Bulletin</a:t>
            </a:r>
            <a:endParaRPr/>
          </a:p>
          <a:p>
            <a:pPr marL="342900" marR="0" lvl="0" indent="-228600" algn="l" rtl="0">
              <a:lnSpc>
                <a:spcPct val="90000"/>
              </a:lnSpc>
              <a:spcBef>
                <a:spcPts val="400"/>
              </a:spcBef>
              <a:spcAft>
                <a:spcPts val="0"/>
              </a:spcAft>
              <a:buClr>
                <a:srgbClr val="595959"/>
              </a:buClr>
              <a:buSzPts val="2000"/>
              <a:buFont typeface="Arial"/>
              <a:buChar char="•"/>
            </a:pPr>
            <a:r>
              <a:rPr lang="en-US" sz="2400" b="1">
                <a:solidFill>
                  <a:srgbClr val="595959"/>
                </a:solidFill>
                <a:latin typeface="Lato"/>
                <a:ea typeface="Lato"/>
                <a:cs typeface="Lato"/>
                <a:sym typeface="Lato"/>
              </a:rPr>
              <a:t>Child Abuse Awareness Training</a:t>
            </a:r>
            <a:r>
              <a:rPr lang="en-US" sz="2400">
                <a:solidFill>
                  <a:srgbClr val="595959"/>
                </a:solidFill>
                <a:latin typeface="Lato"/>
                <a:ea typeface="Lato"/>
                <a:cs typeface="Lato"/>
                <a:sym typeface="Lato"/>
              </a:rPr>
              <a:t>-MyPLN</a:t>
            </a:r>
            <a:endParaRPr sz="2400">
              <a:solidFill>
                <a:srgbClr val="595959"/>
              </a:solidFill>
              <a:latin typeface="Lato"/>
              <a:ea typeface="Lato"/>
              <a:cs typeface="Lato"/>
              <a:sym typeface="Lato"/>
            </a:endParaRPr>
          </a:p>
          <a:p>
            <a:pPr marL="342900" marR="0" lvl="0" indent="-228600" algn="l" rtl="0">
              <a:lnSpc>
                <a:spcPct val="90000"/>
              </a:lnSpc>
              <a:spcBef>
                <a:spcPts val="400"/>
              </a:spcBef>
              <a:spcAft>
                <a:spcPts val="0"/>
              </a:spcAft>
              <a:buClr>
                <a:srgbClr val="595959"/>
              </a:buClr>
              <a:buSzPts val="2000"/>
              <a:buFont typeface="Arial"/>
              <a:buChar char="•"/>
            </a:pPr>
            <a:r>
              <a:rPr lang="en-US" sz="2400">
                <a:solidFill>
                  <a:srgbClr val="595959"/>
                </a:solidFill>
                <a:latin typeface="Lato"/>
                <a:ea typeface="Lato"/>
                <a:cs typeface="Lato"/>
                <a:sym typeface="Lato"/>
              </a:rPr>
              <a:t>Ethics Policies Bulletin </a:t>
            </a:r>
            <a:endParaRPr/>
          </a:p>
          <a:p>
            <a:pPr marL="342900" marR="0" lvl="0" indent="-228600" algn="l" rtl="0">
              <a:lnSpc>
                <a:spcPct val="90000"/>
              </a:lnSpc>
              <a:spcBef>
                <a:spcPts val="400"/>
              </a:spcBef>
              <a:spcAft>
                <a:spcPts val="0"/>
              </a:spcAft>
              <a:buClr>
                <a:srgbClr val="595959"/>
              </a:buClr>
              <a:buSzPts val="2000"/>
              <a:buFont typeface="Arial"/>
              <a:buChar char="•"/>
            </a:pPr>
            <a:r>
              <a:rPr lang="en-US" sz="2400">
                <a:solidFill>
                  <a:srgbClr val="595959"/>
                </a:solidFill>
                <a:latin typeface="Lato"/>
                <a:ea typeface="Lato"/>
                <a:cs typeface="Lato"/>
                <a:sym typeface="Lato"/>
              </a:rPr>
              <a:t>Social Media Policy for Students Bulletin</a:t>
            </a:r>
            <a:endParaRPr/>
          </a:p>
          <a:p>
            <a:pPr marL="342900" marR="0" lvl="0" indent="-228600" algn="l" rtl="0">
              <a:lnSpc>
                <a:spcPct val="90000"/>
              </a:lnSpc>
              <a:spcBef>
                <a:spcPts val="400"/>
              </a:spcBef>
              <a:spcAft>
                <a:spcPts val="0"/>
              </a:spcAft>
              <a:buClr>
                <a:srgbClr val="595959"/>
              </a:buClr>
              <a:buSzPts val="2000"/>
              <a:buFont typeface="Arial"/>
              <a:buChar char="•"/>
            </a:pPr>
            <a:r>
              <a:rPr lang="en-US" sz="2400">
                <a:solidFill>
                  <a:srgbClr val="595959"/>
                </a:solidFill>
                <a:latin typeface="Lato"/>
                <a:ea typeface="Lato"/>
                <a:cs typeface="Lato"/>
                <a:sym typeface="Lato"/>
              </a:rPr>
              <a:t>Social Media Policy for Employees and Associated Persons Bulletin </a:t>
            </a:r>
            <a:endParaRPr/>
          </a:p>
          <a:p>
            <a:pPr marL="342900" marR="0" lvl="0" indent="-228600" algn="l" rtl="0">
              <a:lnSpc>
                <a:spcPct val="90000"/>
              </a:lnSpc>
              <a:spcBef>
                <a:spcPts val="400"/>
              </a:spcBef>
              <a:spcAft>
                <a:spcPts val="0"/>
              </a:spcAft>
              <a:buClr>
                <a:srgbClr val="595959"/>
              </a:buClr>
              <a:buSzPts val="2000"/>
              <a:buFont typeface="Arial"/>
              <a:buChar char="•"/>
            </a:pPr>
            <a:r>
              <a:rPr lang="en-US" sz="2400">
                <a:solidFill>
                  <a:srgbClr val="595959"/>
                </a:solidFill>
                <a:latin typeface="Lato"/>
                <a:ea typeface="Lato"/>
                <a:cs typeface="Lato"/>
                <a:sym typeface="Lato"/>
              </a:rPr>
              <a:t>Code of Conduct with Students</a:t>
            </a:r>
            <a:endParaRPr/>
          </a:p>
        </p:txBody>
      </p:sp>
      <p:pic>
        <p:nvPicPr>
          <p:cNvPr id="590" name="Google Shape;590;p49" descr="Text&#10;&#10;Description automatically generated"/>
          <p:cNvPicPr preferRelativeResize="0">
            <a:picLocks noGrp="1"/>
          </p:cNvPicPr>
          <p:nvPr>
            <p:ph type="body" idx="1"/>
          </p:nvPr>
        </p:nvPicPr>
        <p:blipFill rotWithShape="1">
          <a:blip r:embed="rId3">
            <a:alphaModFix/>
          </a:blip>
          <a:srcRect r="3" b="7561"/>
          <a:stretch/>
        </p:blipFill>
        <p:spPr>
          <a:xfrm>
            <a:off x="7658054" y="415635"/>
            <a:ext cx="3440006" cy="4510054"/>
          </a:xfrm>
          <a:prstGeom prst="rect">
            <a:avLst/>
          </a:prstGeom>
          <a:noFill/>
          <a:ln w="15875" cap="flat" cmpd="sng">
            <a:solidFill>
              <a:srgbClr val="339966"/>
            </a:solidFill>
            <a:prstDash val="solid"/>
            <a:round/>
            <a:headEnd type="none" w="sm" len="sm"/>
            <a:tailEnd type="none" w="sm" len="sm"/>
          </a:ln>
        </p:spPr>
      </p:pic>
      <p:pic>
        <p:nvPicPr>
          <p:cNvPr id="591" name="Google Shape;591;p49"/>
          <p:cNvPicPr preferRelativeResize="0"/>
          <p:nvPr/>
        </p:nvPicPr>
        <p:blipFill rotWithShape="1">
          <a:blip r:embed="rId4">
            <a:alphaModFix/>
          </a:blip>
          <a:srcRect t="4920" b="4920"/>
          <a:stretch/>
        </p:blipFill>
        <p:spPr>
          <a:xfrm>
            <a:off x="8601388" y="2285998"/>
            <a:ext cx="3263065" cy="4155879"/>
          </a:xfrm>
          <a:prstGeom prst="rect">
            <a:avLst/>
          </a:prstGeom>
          <a:noFill/>
          <a:ln w="9525" cap="flat" cmpd="sng">
            <a:solidFill>
              <a:srgbClr val="36497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pic>
        <p:nvPicPr>
          <p:cNvPr id="145" name="Google Shape;145;p5" descr="Group of people posing for a photo"/>
          <p:cNvPicPr preferRelativeResize="0"/>
          <p:nvPr/>
        </p:nvPicPr>
        <p:blipFill rotWithShape="1">
          <a:blip r:embed="rId3">
            <a:alphaModFix/>
          </a:blip>
          <a:srcRect t="13036" b="45695"/>
          <a:stretch/>
        </p:blipFill>
        <p:spPr>
          <a:xfrm>
            <a:off x="20" y="0"/>
            <a:ext cx="12191980" cy="2866058"/>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46" name="Google Shape;146;p5"/>
          <p:cNvSpPr txBox="1">
            <a:spLocks noGrp="1"/>
          </p:cNvSpPr>
          <p:nvPr>
            <p:ph type="body" idx="1"/>
          </p:nvPr>
        </p:nvSpPr>
        <p:spPr>
          <a:xfrm>
            <a:off x="706316" y="3429000"/>
            <a:ext cx="10779368" cy="2452687"/>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en-US" sz="3700" b="1">
                <a:latin typeface="Poppins Medium"/>
                <a:ea typeface="Poppins Medium"/>
                <a:cs typeface="Poppins Medium"/>
                <a:sym typeface="Poppins Medium"/>
              </a:rPr>
              <a:t>All LAUSD employees are mandated reporters.</a:t>
            </a:r>
            <a:endParaRPr/>
          </a:p>
          <a:p>
            <a:pPr marL="0" lvl="0" indent="0" algn="l" rtl="0">
              <a:lnSpc>
                <a:spcPct val="90000"/>
              </a:lnSpc>
              <a:spcBef>
                <a:spcPts val="1000"/>
              </a:spcBef>
              <a:spcAft>
                <a:spcPts val="0"/>
              </a:spcAft>
              <a:buClr>
                <a:schemeClr val="dk1"/>
              </a:buClr>
              <a:buSzPct val="100000"/>
              <a:buNone/>
            </a:pPr>
            <a:endParaRPr sz="1900">
              <a:latin typeface="Lato"/>
              <a:ea typeface="Lato"/>
              <a:cs typeface="Lato"/>
              <a:sym typeface="Lato"/>
            </a:endParaRPr>
          </a:p>
          <a:p>
            <a:pPr marL="0" lvl="0" indent="0" algn="l" rtl="0">
              <a:lnSpc>
                <a:spcPct val="90000"/>
              </a:lnSpc>
              <a:spcBef>
                <a:spcPts val="1000"/>
              </a:spcBef>
              <a:spcAft>
                <a:spcPts val="0"/>
              </a:spcAft>
              <a:buClr>
                <a:schemeClr val="dk1"/>
              </a:buClr>
              <a:buSzPct val="100000"/>
              <a:buNone/>
            </a:pPr>
            <a:r>
              <a:rPr lang="en-US" sz="3000">
                <a:latin typeface="Poppins"/>
                <a:ea typeface="Poppins"/>
                <a:cs typeface="Poppins"/>
                <a:sym typeface="Poppins"/>
              </a:rPr>
              <a:t>School volunteers, student workers, and guests on campus </a:t>
            </a:r>
            <a:r>
              <a:rPr lang="en-US" sz="3000" b="1">
                <a:latin typeface="Poppins"/>
                <a:ea typeface="Poppins"/>
                <a:cs typeface="Poppins"/>
                <a:sym typeface="Poppins"/>
              </a:rPr>
              <a:t>are not </a:t>
            </a:r>
            <a:r>
              <a:rPr lang="en-US" sz="3000">
                <a:latin typeface="Poppins"/>
                <a:ea typeface="Poppins"/>
                <a:cs typeface="Poppins"/>
                <a:sym typeface="Poppins"/>
              </a:rPr>
              <a:t>mandated reporters. However, the District encourages them to speak to an administrator promptly regarding any concerns.</a:t>
            </a:r>
            <a:endParaRPr/>
          </a:p>
          <a:p>
            <a:pPr marL="0" lvl="0" indent="0" algn="l" rtl="0">
              <a:lnSpc>
                <a:spcPct val="90000"/>
              </a:lnSpc>
              <a:spcBef>
                <a:spcPts val="1000"/>
              </a:spcBef>
              <a:spcAft>
                <a:spcPts val="0"/>
              </a:spcAft>
              <a:buClr>
                <a:schemeClr val="dk1"/>
              </a:buClr>
              <a:buSzPct val="100000"/>
              <a:buNone/>
            </a:pP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6"/>
        <p:cNvGrpSpPr/>
        <p:nvPr/>
      </p:nvGrpSpPr>
      <p:grpSpPr>
        <a:xfrm>
          <a:off x="0" y="0"/>
          <a:ext cx="0" cy="0"/>
          <a:chOff x="0" y="0"/>
          <a:chExt cx="0" cy="0"/>
        </a:xfrm>
      </p:grpSpPr>
      <p:sp>
        <p:nvSpPr>
          <p:cNvPr id="597" name="Google Shape;597;p5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8" name="Google Shape;598;p50"/>
          <p:cNvSpPr/>
          <p:nvPr/>
        </p:nvSpPr>
        <p:spPr>
          <a:xfrm rot="10800000" flipH="1">
            <a:off x="2" y="0"/>
            <a:ext cx="12191998" cy="1575955"/>
          </a:xfrm>
          <a:prstGeom prst="rect">
            <a:avLst/>
          </a:prstGeom>
          <a:gradFill>
            <a:gsLst>
              <a:gs pos="0">
                <a:srgbClr val="000000">
                  <a:alpha val="95686"/>
                </a:srgbClr>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50"/>
          <p:cNvSpPr/>
          <p:nvPr/>
        </p:nvSpPr>
        <p:spPr>
          <a:xfrm>
            <a:off x="394369" y="0"/>
            <a:ext cx="7734487" cy="1575461"/>
          </a:xfrm>
          <a:prstGeom prst="rect">
            <a:avLst/>
          </a:prstGeom>
          <a:gradFill>
            <a:gsLst>
              <a:gs pos="0">
                <a:srgbClr val="4472C4">
                  <a:alpha val="16862"/>
                </a:srgbClr>
              </a:gs>
              <a:gs pos="74000">
                <a:srgbClr val="1F3864">
                  <a:alpha val="0"/>
                </a:srgbClr>
              </a:gs>
              <a:gs pos="100000">
                <a:srgbClr val="1F3864">
                  <a:alpha val="0"/>
                </a:srgbClr>
              </a:gs>
            </a:gsLst>
            <a:lin ang="14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50"/>
          <p:cNvSpPr/>
          <p:nvPr/>
        </p:nvSpPr>
        <p:spPr>
          <a:xfrm rot="-5400000">
            <a:off x="5307778" y="-5307778"/>
            <a:ext cx="1576446" cy="12192002"/>
          </a:xfrm>
          <a:prstGeom prst="rect">
            <a:avLst/>
          </a:prstGeom>
          <a:gradFill>
            <a:gsLst>
              <a:gs pos="0">
                <a:srgbClr val="4472C4">
                  <a:alpha val="0"/>
                </a:srgbClr>
              </a:gs>
              <a:gs pos="23000">
                <a:srgbClr val="4472C4">
                  <a:alpha val="0"/>
                </a:srgbClr>
              </a:gs>
              <a:gs pos="99000">
                <a:srgbClr val="1F3864">
                  <a:alpha val="71764"/>
                </a:srgbClr>
              </a:gs>
              <a:gs pos="100000">
                <a:srgbClr val="1F3864">
                  <a:alpha val="71764"/>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1" name="Google Shape;601;p50"/>
          <p:cNvPicPr preferRelativeResize="0">
            <a:picLocks noGrp="1"/>
          </p:cNvPicPr>
          <p:nvPr>
            <p:ph type="body" idx="1"/>
          </p:nvPr>
        </p:nvPicPr>
        <p:blipFill rotWithShape="1">
          <a:blip r:embed="rId3">
            <a:alphaModFix/>
          </a:blip>
          <a:srcRect t="9797" r="1169" b="18466"/>
          <a:stretch/>
        </p:blipFill>
        <p:spPr>
          <a:xfrm>
            <a:off x="8838456" y="2042830"/>
            <a:ext cx="3028401" cy="1979893"/>
          </a:xfrm>
          <a:prstGeom prst="rect">
            <a:avLst/>
          </a:prstGeom>
          <a:noFill/>
          <a:ln>
            <a:noFill/>
          </a:ln>
        </p:spPr>
      </p:pic>
      <p:pic>
        <p:nvPicPr>
          <p:cNvPr id="602" name="Google Shape;602;p50"/>
          <p:cNvPicPr preferRelativeResize="0"/>
          <p:nvPr/>
        </p:nvPicPr>
        <p:blipFill rotWithShape="1">
          <a:blip r:embed="rId4">
            <a:alphaModFix/>
          </a:blip>
          <a:srcRect t="7821" b="7823"/>
          <a:stretch/>
        </p:blipFill>
        <p:spPr>
          <a:xfrm>
            <a:off x="3186448" y="2042832"/>
            <a:ext cx="2654680" cy="1979893"/>
          </a:xfrm>
          <a:prstGeom prst="rect">
            <a:avLst/>
          </a:prstGeom>
          <a:noFill/>
          <a:ln>
            <a:noFill/>
          </a:ln>
        </p:spPr>
      </p:pic>
      <p:pic>
        <p:nvPicPr>
          <p:cNvPr id="603" name="Google Shape;603;p50"/>
          <p:cNvPicPr preferRelativeResize="0"/>
          <p:nvPr/>
        </p:nvPicPr>
        <p:blipFill rotWithShape="1">
          <a:blip r:embed="rId5">
            <a:alphaModFix/>
          </a:blip>
          <a:srcRect l="9010" r="5294" b="15645"/>
          <a:stretch/>
        </p:blipFill>
        <p:spPr>
          <a:xfrm>
            <a:off x="5911607" y="2042831"/>
            <a:ext cx="2866494" cy="1979893"/>
          </a:xfrm>
          <a:prstGeom prst="rect">
            <a:avLst/>
          </a:prstGeom>
          <a:noFill/>
          <a:ln>
            <a:noFill/>
          </a:ln>
        </p:spPr>
      </p:pic>
      <p:pic>
        <p:nvPicPr>
          <p:cNvPr id="604" name="Google Shape;604;p50" descr="A group of people sitting on stairs&#10;&#10;Description automatically generated with medium confidence"/>
          <p:cNvPicPr preferRelativeResize="0"/>
          <p:nvPr/>
        </p:nvPicPr>
        <p:blipFill rotWithShape="1">
          <a:blip r:embed="rId6">
            <a:alphaModFix/>
          </a:blip>
          <a:srcRect l="7023" t="5347" r="14366" b="17313"/>
          <a:stretch/>
        </p:blipFill>
        <p:spPr>
          <a:xfrm>
            <a:off x="225872" y="2042831"/>
            <a:ext cx="2866494" cy="1979894"/>
          </a:xfrm>
          <a:prstGeom prst="rect">
            <a:avLst/>
          </a:prstGeom>
          <a:noFill/>
          <a:ln>
            <a:noFill/>
          </a:ln>
        </p:spPr>
      </p:pic>
      <p:sp>
        <p:nvSpPr>
          <p:cNvPr id="605" name="Google Shape;605;p50"/>
          <p:cNvSpPr txBox="1"/>
          <p:nvPr/>
        </p:nvSpPr>
        <p:spPr>
          <a:xfrm>
            <a:off x="1009694" y="4022723"/>
            <a:ext cx="10160000" cy="1979894"/>
          </a:xfrm>
          <a:prstGeom prst="rect">
            <a:avLst/>
          </a:prstGeom>
          <a:noFill/>
          <a:ln>
            <a:noFill/>
          </a:ln>
        </p:spPr>
        <p:txBody>
          <a:bodyPr spcFirstLastPara="1" wrap="square" lIns="91425" tIns="45700" rIns="91425" bIns="45700" anchor="ctr" anchorCtr="0">
            <a:normAutofit fontScale="47500" lnSpcReduction="20000"/>
          </a:bodyPr>
          <a:lstStyle/>
          <a:p>
            <a:pPr marL="457200" marR="0" lvl="1" indent="-168275" algn="l" rtl="0">
              <a:lnSpc>
                <a:spcPct val="90000"/>
              </a:lnSpc>
              <a:spcBef>
                <a:spcPts val="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0" marR="0" lvl="0" indent="60325" algn="l" rtl="0">
              <a:lnSpc>
                <a:spcPct val="90000"/>
              </a:lnSpc>
              <a:spcBef>
                <a:spcPts val="600"/>
              </a:spcBef>
              <a:spcAft>
                <a:spcPts val="0"/>
              </a:spcAft>
              <a:buClr>
                <a:schemeClr val="dk1"/>
              </a:buClr>
              <a:buSzPct val="100000"/>
              <a:buFont typeface="Arial"/>
              <a:buNone/>
            </a:pPr>
            <a:endParaRPr sz="2000">
              <a:solidFill>
                <a:schemeClr val="dk1"/>
              </a:solidFill>
              <a:latin typeface="Calibri"/>
              <a:ea typeface="Calibri"/>
              <a:cs typeface="Calibri"/>
              <a:sym typeface="Calibri"/>
            </a:endParaRPr>
          </a:p>
          <a:p>
            <a:pPr marL="0" marR="0" lvl="0" indent="0" algn="ctr" rtl="0">
              <a:lnSpc>
                <a:spcPct val="120000"/>
              </a:lnSpc>
              <a:spcBef>
                <a:spcPts val="600"/>
              </a:spcBef>
              <a:spcAft>
                <a:spcPts val="0"/>
              </a:spcAft>
              <a:buNone/>
            </a:pPr>
            <a:r>
              <a:rPr lang="en-US" sz="6700">
                <a:solidFill>
                  <a:schemeClr val="dk1"/>
                </a:solidFill>
                <a:latin typeface="Poppins Medium"/>
                <a:ea typeface="Poppins Medium"/>
                <a:cs typeface="Poppins Medium"/>
                <a:sym typeface="Poppins Medium"/>
              </a:rPr>
              <a:t>Thank you for everything you do each day. You make a difference in our students lives.</a:t>
            </a:r>
            <a:endParaRPr sz="6700">
              <a:solidFill>
                <a:schemeClr val="dk1"/>
              </a:solidFill>
              <a:latin typeface="Poppins Medium"/>
              <a:ea typeface="Poppins Medium"/>
              <a:cs typeface="Poppins Medium"/>
              <a:sym typeface="Poppi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6"/>
          <p:cNvSpPr txBox="1">
            <a:spLocks noGrp="1"/>
          </p:cNvSpPr>
          <p:nvPr>
            <p:ph type="title"/>
          </p:nvPr>
        </p:nvSpPr>
        <p:spPr>
          <a:xfrm>
            <a:off x="776613" y="-184967"/>
            <a:ext cx="6225435" cy="17441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Poppins Medium"/>
              <a:buNone/>
            </a:pPr>
            <a:r>
              <a:rPr lang="en-US" sz="4000">
                <a:latin typeface="Poppins Medium"/>
                <a:ea typeface="Poppins Medium"/>
                <a:cs typeface="Poppins Medium"/>
                <a:sym typeface="Poppins Medium"/>
              </a:rPr>
              <a:t>Reasonable Suspicion</a:t>
            </a:r>
            <a:endParaRPr/>
          </a:p>
        </p:txBody>
      </p:sp>
      <p:sp>
        <p:nvSpPr>
          <p:cNvPr id="154" name="Google Shape;154;p6"/>
          <p:cNvSpPr txBox="1">
            <a:spLocks noGrp="1"/>
          </p:cNvSpPr>
          <p:nvPr>
            <p:ph type="body" idx="1"/>
          </p:nvPr>
        </p:nvSpPr>
        <p:spPr>
          <a:xfrm>
            <a:off x="601249" y="1841327"/>
            <a:ext cx="8086099" cy="4072080"/>
          </a:xfrm>
          <a:prstGeom prst="rect">
            <a:avLst/>
          </a:prstGeom>
          <a:noFill/>
          <a:ln>
            <a:noFill/>
          </a:ln>
        </p:spPr>
        <p:txBody>
          <a:bodyPr spcFirstLastPara="1" wrap="square" lIns="91425" tIns="45700" rIns="91425" bIns="45700" anchor="t" anchorCtr="0">
            <a:normAutofit fontScale="77500" lnSpcReduction="20000"/>
          </a:bodyPr>
          <a:lstStyle/>
          <a:p>
            <a:pPr marL="114300" lvl="0" indent="0" algn="l" rtl="0">
              <a:lnSpc>
                <a:spcPct val="120000"/>
              </a:lnSpc>
              <a:spcBef>
                <a:spcPts val="0"/>
              </a:spcBef>
              <a:spcAft>
                <a:spcPts val="0"/>
              </a:spcAft>
              <a:buClr>
                <a:schemeClr val="dk1"/>
              </a:buClr>
              <a:buSzPct val="91571"/>
              <a:buNone/>
            </a:pPr>
            <a:r>
              <a:rPr lang="en-US" sz="3100">
                <a:latin typeface="Poppins"/>
                <a:ea typeface="Poppins"/>
                <a:cs typeface="Poppins"/>
                <a:sym typeface="Poppins"/>
              </a:rPr>
              <a:t>The mandated reporter must only have </a:t>
            </a:r>
            <a:r>
              <a:rPr lang="en-US" sz="3100" u="sng">
                <a:latin typeface="Poppins"/>
                <a:ea typeface="Poppins"/>
                <a:cs typeface="Poppins"/>
                <a:sym typeface="Poppins"/>
              </a:rPr>
              <a:t>reasonable suspicion </a:t>
            </a:r>
            <a:r>
              <a:rPr lang="en-US" sz="3100">
                <a:latin typeface="Poppins"/>
                <a:ea typeface="Poppins"/>
                <a:cs typeface="Poppins"/>
                <a:sym typeface="Poppins"/>
              </a:rPr>
              <a:t>that a child has been mistreated; no evidence or proof is required prior to making a report. </a:t>
            </a:r>
            <a:endParaRPr/>
          </a:p>
          <a:p>
            <a:pPr marL="114300" lvl="0" indent="0" algn="l" rtl="0">
              <a:lnSpc>
                <a:spcPct val="120000"/>
              </a:lnSpc>
              <a:spcBef>
                <a:spcPts val="0"/>
              </a:spcBef>
              <a:spcAft>
                <a:spcPts val="0"/>
              </a:spcAft>
              <a:buClr>
                <a:schemeClr val="dk1"/>
              </a:buClr>
              <a:buSzPct val="91571"/>
              <a:buNone/>
            </a:pPr>
            <a:endParaRPr sz="3100">
              <a:latin typeface="Poppins"/>
              <a:ea typeface="Poppins"/>
              <a:cs typeface="Poppins"/>
              <a:sym typeface="Poppins"/>
            </a:endParaRPr>
          </a:p>
          <a:p>
            <a:pPr marL="114300" lvl="0" indent="0" algn="l" rtl="0">
              <a:lnSpc>
                <a:spcPct val="120000"/>
              </a:lnSpc>
              <a:spcBef>
                <a:spcPts val="440"/>
              </a:spcBef>
              <a:spcAft>
                <a:spcPts val="0"/>
              </a:spcAft>
              <a:buClr>
                <a:schemeClr val="dk1"/>
              </a:buClr>
              <a:buSzPct val="91571"/>
              <a:buNone/>
            </a:pPr>
            <a:r>
              <a:rPr lang="en-US" sz="3100" b="0" i="0">
                <a:latin typeface="Poppins"/>
                <a:ea typeface="Poppins"/>
                <a:cs typeface="Poppins"/>
                <a:sym typeface="Poppins"/>
              </a:rPr>
              <a:t>Reasonable suspicion is based on the employee's education, training, and experience</a:t>
            </a:r>
            <a:r>
              <a:rPr lang="en-US" sz="3100">
                <a:latin typeface="Poppins"/>
                <a:ea typeface="Poppins"/>
                <a:cs typeface="Poppins"/>
                <a:sym typeface="Poppins"/>
              </a:rPr>
              <a:t>.</a:t>
            </a:r>
            <a:endParaRPr sz="3100" b="0" i="0">
              <a:latin typeface="Poppins"/>
              <a:ea typeface="Poppins"/>
              <a:cs typeface="Poppins"/>
              <a:sym typeface="Poppins"/>
            </a:endParaRPr>
          </a:p>
          <a:p>
            <a:pPr marL="114300" lvl="0" indent="0" algn="l" rtl="0">
              <a:lnSpc>
                <a:spcPct val="120000"/>
              </a:lnSpc>
              <a:spcBef>
                <a:spcPts val="440"/>
              </a:spcBef>
              <a:spcAft>
                <a:spcPts val="0"/>
              </a:spcAft>
              <a:buClr>
                <a:schemeClr val="dk1"/>
              </a:buClr>
              <a:buSzPct val="91571"/>
              <a:buNone/>
            </a:pPr>
            <a:endParaRPr sz="3100">
              <a:latin typeface="Poppins"/>
              <a:ea typeface="Poppins"/>
              <a:cs typeface="Poppins"/>
              <a:sym typeface="Poppins"/>
            </a:endParaRPr>
          </a:p>
          <a:p>
            <a:pPr marL="114300" lvl="0" indent="0" algn="l" rtl="0">
              <a:lnSpc>
                <a:spcPct val="120000"/>
              </a:lnSpc>
              <a:spcBef>
                <a:spcPts val="440"/>
              </a:spcBef>
              <a:spcAft>
                <a:spcPts val="0"/>
              </a:spcAft>
              <a:buClr>
                <a:schemeClr val="dk1"/>
              </a:buClr>
              <a:buSzPct val="91571"/>
              <a:buNone/>
            </a:pPr>
            <a:r>
              <a:rPr lang="en-US" sz="3100">
                <a:latin typeface="Poppins"/>
                <a:ea typeface="Poppins"/>
                <a:cs typeface="Poppins"/>
                <a:sym typeface="Poppins"/>
              </a:rPr>
              <a:t>Reports may be from any source and may be spoken or written.  </a:t>
            </a:r>
            <a:endParaRPr/>
          </a:p>
          <a:p>
            <a:pPr marL="114300" lvl="0" indent="0" algn="l" rtl="0">
              <a:lnSpc>
                <a:spcPct val="90000"/>
              </a:lnSpc>
              <a:spcBef>
                <a:spcPts val="440"/>
              </a:spcBef>
              <a:spcAft>
                <a:spcPts val="0"/>
              </a:spcAft>
              <a:buClr>
                <a:schemeClr val="dk1"/>
              </a:buClr>
              <a:buSzPct val="166982"/>
              <a:buNone/>
            </a:pPr>
            <a:endParaRPr sz="1700"/>
          </a:p>
          <a:p>
            <a:pPr marL="114300" lvl="0" indent="0" algn="l" rtl="0">
              <a:lnSpc>
                <a:spcPct val="90000"/>
              </a:lnSpc>
              <a:spcBef>
                <a:spcPts val="440"/>
              </a:spcBef>
              <a:spcAft>
                <a:spcPts val="0"/>
              </a:spcAft>
              <a:buClr>
                <a:schemeClr val="dk1"/>
              </a:buClr>
              <a:buSzPct val="166982"/>
              <a:buNone/>
            </a:pPr>
            <a:endParaRPr sz="1700"/>
          </a:p>
        </p:txBody>
      </p:sp>
      <p:pic>
        <p:nvPicPr>
          <p:cNvPr id="155" name="Google Shape;155;p6"/>
          <p:cNvPicPr preferRelativeResize="0"/>
          <p:nvPr/>
        </p:nvPicPr>
        <p:blipFill rotWithShape="1">
          <a:blip r:embed="rId3">
            <a:alphaModFix/>
          </a:blip>
          <a:srcRect l="19015" r="22011" b="-3"/>
          <a:stretch/>
        </p:blipFill>
        <p:spPr>
          <a:xfrm>
            <a:off x="8687348" y="2451262"/>
            <a:ext cx="3118073" cy="3489716"/>
          </a:xfrm>
          <a:prstGeom prst="rect">
            <a:avLst/>
          </a:prstGeom>
          <a:noFill/>
          <a:ln>
            <a:noFill/>
          </a:ln>
        </p:spPr>
      </p:pic>
      <p:sp>
        <p:nvSpPr>
          <p:cNvPr id="156" name="Google Shape;156;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6"/>
          <p:cNvSpPr/>
          <p:nvPr/>
        </p:nvSpPr>
        <p:spPr>
          <a:xfrm flipH="1">
            <a:off x="4038600" y="6400799"/>
            <a:ext cx="8153398" cy="456772"/>
          </a:xfrm>
          <a:prstGeom prst="rect">
            <a:avLst/>
          </a:prstGeom>
          <a:gradFill>
            <a:gsLst>
              <a:gs pos="0">
                <a:srgbClr val="000000">
                  <a:alpha val="62745"/>
                </a:srgbClr>
              </a:gs>
              <a:gs pos="100000">
                <a:srgbClr val="2F5496"/>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6"/>
          <p:cNvSpPr>
            <a:spLocks noGrp="1"/>
          </p:cNvSpPr>
          <p:nvPr>
            <p:ph type="sldNum" idx="12"/>
          </p:nvPr>
        </p:nvSpPr>
        <p:spPr>
          <a:xfrm>
            <a:off x="11704320" y="6455664"/>
            <a:ext cx="448056" cy="365125"/>
          </a:xfrm>
          <a:prstGeom prst="bracketPair">
            <a:avLst/>
          </a:prstGeom>
          <a:noFill/>
          <a:ln>
            <a:noFill/>
          </a:ln>
        </p:spPr>
        <p:txBody>
          <a:bodyPr spcFirstLastPara="1" wrap="square" lIns="0" tIns="0" rIns="0" bIns="0" anchor="ctr" anchorCtr="0">
            <a:normAutofit/>
          </a:bodyPr>
          <a:lstStyle/>
          <a:p>
            <a:pPr marL="0" lvl="0" indent="0" algn="r" rtl="0">
              <a:spcBef>
                <a:spcPts val="0"/>
              </a:spcBef>
              <a:spcAft>
                <a:spcPts val="600"/>
              </a:spcAft>
              <a:buNone/>
            </a:pPr>
            <a:fld id="{00000000-1234-1234-1234-123412341234}" type="slidenum">
              <a:rPr lang="en-US" sz="1100">
                <a:solidFill>
                  <a:srgbClr val="FFFFFF"/>
                </a:solidFill>
              </a:rPr>
              <a:t>6</a:t>
            </a:fld>
            <a:endParaRPr sz="1100">
              <a:solidFill>
                <a:srgbClr val="FFFFFF"/>
              </a:solidFill>
            </a:endParaRP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7"/>
          <p:cNvSpPr/>
          <p:nvPr/>
        </p:nvSpPr>
        <p:spPr>
          <a:xfrm>
            <a:off x="-1"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7"/>
          <p:cNvSpPr txBox="1">
            <a:spLocks noGrp="1"/>
          </p:cNvSpPr>
          <p:nvPr>
            <p:ph type="title"/>
          </p:nvPr>
        </p:nvSpPr>
        <p:spPr>
          <a:xfrm>
            <a:off x="1013256" y="438264"/>
            <a:ext cx="5892259" cy="134669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Poppins Medium"/>
              <a:buNone/>
            </a:pPr>
            <a:r>
              <a:rPr lang="en-US" sz="4000">
                <a:latin typeface="Poppins Medium"/>
                <a:ea typeface="Poppins Medium"/>
                <a:cs typeface="Poppins Medium"/>
                <a:sym typeface="Poppins Medium"/>
              </a:rPr>
              <a:t>Clarification</a:t>
            </a:r>
            <a:endParaRPr/>
          </a:p>
        </p:txBody>
      </p:sp>
      <p:sp>
        <p:nvSpPr>
          <p:cNvPr id="166" name="Google Shape;166;p7"/>
          <p:cNvSpPr/>
          <p:nvPr/>
        </p:nvSpPr>
        <p:spPr>
          <a:xfrm>
            <a:off x="0" y="891540"/>
            <a:ext cx="722376"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7"/>
          <p:cNvSpPr txBox="1">
            <a:spLocks noGrp="1"/>
          </p:cNvSpPr>
          <p:nvPr>
            <p:ph type="body" idx="1"/>
          </p:nvPr>
        </p:nvSpPr>
        <p:spPr>
          <a:xfrm>
            <a:off x="1013256" y="1784956"/>
            <a:ext cx="6053497" cy="44054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b="1">
                <a:latin typeface="Poppins"/>
                <a:ea typeface="Poppins"/>
                <a:cs typeface="Poppins"/>
                <a:sym typeface="Poppins"/>
              </a:rPr>
              <a:t>You may clarify </a:t>
            </a:r>
            <a:r>
              <a:rPr lang="en-US" sz="2000">
                <a:latin typeface="Poppins"/>
                <a:ea typeface="Poppins"/>
                <a:cs typeface="Poppins"/>
                <a:sym typeface="Poppins"/>
              </a:rPr>
              <a:t>in an attempt to determine if there is a reasonable suspicion that abuse or neglect has occurred, by asking questions, such as: </a:t>
            </a:r>
            <a:endParaRPr sz="2000">
              <a:latin typeface="Poppins"/>
              <a:ea typeface="Poppins"/>
              <a:cs typeface="Poppins"/>
              <a:sym typeface="Poppins"/>
            </a:endParaRPr>
          </a:p>
          <a:p>
            <a:pPr marL="0" lvl="0" indent="0" algn="l" rtl="0">
              <a:lnSpc>
                <a:spcPct val="90000"/>
              </a:lnSpc>
              <a:spcBef>
                <a:spcPts val="1000"/>
              </a:spcBef>
              <a:spcAft>
                <a:spcPts val="0"/>
              </a:spcAft>
              <a:buClr>
                <a:schemeClr val="dk1"/>
              </a:buClr>
              <a:buSzPts val="2000"/>
              <a:buNone/>
            </a:pPr>
            <a:endParaRPr sz="2000">
              <a:latin typeface="Poppins"/>
              <a:ea typeface="Poppins"/>
              <a:cs typeface="Poppins"/>
              <a:sym typeface="Poppins"/>
            </a:endParaRPr>
          </a:p>
          <a:p>
            <a:pPr marL="228600" lvl="0" indent="-228600" algn="l" rtl="0">
              <a:lnSpc>
                <a:spcPct val="90000"/>
              </a:lnSpc>
              <a:spcBef>
                <a:spcPts val="560"/>
              </a:spcBef>
              <a:spcAft>
                <a:spcPts val="0"/>
              </a:spcAft>
              <a:buClr>
                <a:schemeClr val="dk1"/>
              </a:buClr>
              <a:buSzPts val="2800"/>
              <a:buChar char="•"/>
            </a:pPr>
            <a:r>
              <a:rPr lang="en-US" sz="2000" i="1">
                <a:latin typeface="Poppins"/>
                <a:ea typeface="Poppins"/>
                <a:cs typeface="Poppins"/>
                <a:sym typeface="Poppins"/>
              </a:rPr>
              <a:t>What happened?</a:t>
            </a:r>
            <a:endParaRPr/>
          </a:p>
          <a:p>
            <a:pPr marL="228600" lvl="0" indent="-228600" algn="l" rtl="0">
              <a:lnSpc>
                <a:spcPct val="90000"/>
              </a:lnSpc>
              <a:spcBef>
                <a:spcPts val="0"/>
              </a:spcBef>
              <a:spcAft>
                <a:spcPts val="0"/>
              </a:spcAft>
              <a:buClr>
                <a:schemeClr val="dk1"/>
              </a:buClr>
              <a:buSzPts val="2800"/>
              <a:buChar char="•"/>
            </a:pPr>
            <a:r>
              <a:rPr lang="en-US" sz="2000" i="1">
                <a:latin typeface="Poppins"/>
                <a:ea typeface="Poppins"/>
                <a:cs typeface="Poppins"/>
                <a:sym typeface="Poppins"/>
              </a:rPr>
              <a:t>Tell me about your drawing.</a:t>
            </a:r>
            <a:r>
              <a:rPr lang="en-US" sz="2000">
                <a:latin typeface="Poppins"/>
                <a:ea typeface="Poppins"/>
                <a:cs typeface="Poppins"/>
                <a:sym typeface="Poppins"/>
              </a:rPr>
              <a:t>  </a:t>
            </a:r>
            <a:endParaRPr/>
          </a:p>
          <a:p>
            <a:pPr marL="228600" lvl="0" indent="-228600" algn="l" rtl="0">
              <a:lnSpc>
                <a:spcPct val="90000"/>
              </a:lnSpc>
              <a:spcBef>
                <a:spcPts val="0"/>
              </a:spcBef>
              <a:spcAft>
                <a:spcPts val="0"/>
              </a:spcAft>
              <a:buClr>
                <a:schemeClr val="dk1"/>
              </a:buClr>
              <a:buSzPts val="2800"/>
              <a:buChar char="•"/>
            </a:pPr>
            <a:r>
              <a:rPr lang="en-US" sz="2000" i="1">
                <a:latin typeface="Poppins"/>
                <a:ea typeface="Poppins"/>
                <a:cs typeface="Poppins"/>
                <a:sym typeface="Poppins"/>
              </a:rPr>
              <a:t>Tell me about these bruises.</a:t>
            </a:r>
            <a:endParaRPr/>
          </a:p>
          <a:p>
            <a:pPr marL="0" lvl="0" indent="0" algn="l" rtl="0">
              <a:lnSpc>
                <a:spcPct val="90000"/>
              </a:lnSpc>
              <a:spcBef>
                <a:spcPts val="0"/>
              </a:spcBef>
              <a:spcAft>
                <a:spcPts val="0"/>
              </a:spcAft>
              <a:buClr>
                <a:schemeClr val="dk1"/>
              </a:buClr>
              <a:buSzPts val="2800"/>
              <a:buNone/>
            </a:pPr>
            <a:endParaRPr sz="2000" i="1">
              <a:latin typeface="Poppins"/>
              <a:ea typeface="Poppins"/>
              <a:cs typeface="Poppins"/>
              <a:sym typeface="Poppins"/>
            </a:endParaRPr>
          </a:p>
          <a:p>
            <a:pPr marL="0" lvl="0" indent="0" algn="l" rtl="0">
              <a:lnSpc>
                <a:spcPct val="90000"/>
              </a:lnSpc>
              <a:spcBef>
                <a:spcPts val="1000"/>
              </a:spcBef>
              <a:spcAft>
                <a:spcPts val="0"/>
              </a:spcAft>
              <a:buClr>
                <a:schemeClr val="dk1"/>
              </a:buClr>
              <a:buSzPts val="2800"/>
              <a:buNone/>
            </a:pPr>
            <a:r>
              <a:rPr lang="en-US" sz="2000">
                <a:latin typeface="Poppins"/>
                <a:ea typeface="Poppins"/>
                <a:cs typeface="Poppins"/>
                <a:sym typeface="Poppins"/>
              </a:rPr>
              <a:t>Depending on the response to the clarifying question(s), a reasonable suspicion of suspected child abuse may then be determined or generated.</a:t>
            </a:r>
            <a:endParaRPr/>
          </a:p>
          <a:p>
            <a:pPr marL="228600" lvl="0" indent="-50800" algn="l" rtl="0">
              <a:lnSpc>
                <a:spcPct val="90000"/>
              </a:lnSpc>
              <a:spcBef>
                <a:spcPts val="0"/>
              </a:spcBef>
              <a:spcAft>
                <a:spcPts val="0"/>
              </a:spcAft>
              <a:buClr>
                <a:schemeClr val="dk1"/>
              </a:buClr>
              <a:buSzPts val="2800"/>
              <a:buNone/>
            </a:pPr>
            <a:endParaRPr sz="1700" i="1">
              <a:latin typeface="Lato"/>
              <a:ea typeface="Lato"/>
              <a:cs typeface="Lato"/>
              <a:sym typeface="Lato"/>
            </a:endParaRPr>
          </a:p>
          <a:p>
            <a:pPr marL="0" lvl="0" indent="0" algn="l" rtl="0">
              <a:lnSpc>
                <a:spcPct val="90000"/>
              </a:lnSpc>
              <a:spcBef>
                <a:spcPts val="1000"/>
              </a:spcBef>
              <a:spcAft>
                <a:spcPts val="0"/>
              </a:spcAft>
              <a:buClr>
                <a:schemeClr val="dk1"/>
              </a:buClr>
              <a:buSzPts val="1700"/>
              <a:buNone/>
            </a:pPr>
            <a:endParaRPr sz="1700">
              <a:latin typeface="Lato"/>
              <a:ea typeface="Lato"/>
              <a:cs typeface="Lato"/>
              <a:sym typeface="Lato"/>
            </a:endParaRPr>
          </a:p>
        </p:txBody>
      </p:sp>
      <p:pic>
        <p:nvPicPr>
          <p:cNvPr id="168" name="Google Shape;168;p7" descr="Two people walking&#10;&#10;Description automatically generated with low confidence"/>
          <p:cNvPicPr preferRelativeResize="0"/>
          <p:nvPr/>
        </p:nvPicPr>
        <p:blipFill rotWithShape="1">
          <a:blip r:embed="rId3">
            <a:alphaModFix/>
          </a:blip>
          <a:srcRect l="4700" r="-4" b="-4"/>
          <a:stretch/>
        </p:blipFill>
        <p:spPr>
          <a:xfrm>
            <a:off x="7534350" y="3427086"/>
            <a:ext cx="3620066" cy="2535563"/>
          </a:xfrm>
          <a:prstGeom prst="rect">
            <a:avLst/>
          </a:prstGeom>
          <a:noFill/>
          <a:ln>
            <a:noFill/>
          </a:ln>
          <a:effectLst>
            <a:outerShdw blurRad="406400" dist="317500" dir="5400000" sx="89000" sy="89000" rotWithShape="0">
              <a:srgbClr val="000000">
                <a:alpha val="14901"/>
              </a:srgbClr>
            </a:outerShdw>
          </a:effectLst>
        </p:spPr>
      </p:pic>
      <p:pic>
        <p:nvPicPr>
          <p:cNvPr id="169" name="Google Shape;169;p7"/>
          <p:cNvPicPr preferRelativeResize="0"/>
          <p:nvPr/>
        </p:nvPicPr>
        <p:blipFill rotWithShape="1">
          <a:blip r:embed="rId4">
            <a:alphaModFix/>
          </a:blip>
          <a:srcRect l="3844" r="850" b="-4"/>
          <a:stretch/>
        </p:blipFill>
        <p:spPr>
          <a:xfrm>
            <a:off x="7534350" y="891540"/>
            <a:ext cx="3620067" cy="2535547"/>
          </a:xfrm>
          <a:prstGeom prst="rect">
            <a:avLst/>
          </a:prstGeom>
          <a:noFill/>
          <a:ln>
            <a:noFill/>
          </a:ln>
        </p:spPr>
      </p:pic>
      <p:cxnSp>
        <p:nvCxnSpPr>
          <p:cNvPr id="170" name="Google Shape;170;p7"/>
          <p:cNvCxnSpPr/>
          <p:nvPr/>
        </p:nvCxnSpPr>
        <p:spPr>
          <a:xfrm>
            <a:off x="7534351" y="3427095"/>
            <a:ext cx="3621024" cy="0"/>
          </a:xfrm>
          <a:prstGeom prst="straightConnector1">
            <a:avLst/>
          </a:prstGeom>
          <a:noFill/>
          <a:ln w="9525" cap="flat" cmpd="sng">
            <a:solidFill>
              <a:srgbClr val="000001"/>
            </a:solidFill>
            <a:prstDash val="solid"/>
            <a:miter lim="800000"/>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p8"/>
          <p:cNvSpPr/>
          <p:nvPr/>
        </p:nvSpPr>
        <p:spPr>
          <a:xfrm>
            <a:off x="-1"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8"/>
          <p:cNvSpPr txBox="1">
            <a:spLocks noGrp="1"/>
          </p:cNvSpPr>
          <p:nvPr>
            <p:ph type="title"/>
          </p:nvPr>
        </p:nvSpPr>
        <p:spPr>
          <a:xfrm>
            <a:off x="794251" y="4212709"/>
            <a:ext cx="4424430" cy="203674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Poppins Medium"/>
              <a:buNone/>
            </a:pPr>
            <a:r>
              <a:rPr lang="en-US" sz="3600">
                <a:latin typeface="Poppins Medium"/>
                <a:ea typeface="Poppins Medium"/>
                <a:cs typeface="Poppins Medium"/>
                <a:sym typeface="Poppins Medium"/>
              </a:rPr>
              <a:t>Clarification</a:t>
            </a:r>
            <a:endParaRPr/>
          </a:p>
        </p:txBody>
      </p:sp>
      <p:sp>
        <p:nvSpPr>
          <p:cNvPr id="178" name="Google Shape;178;p8"/>
          <p:cNvSpPr/>
          <p:nvPr/>
        </p:nvSpPr>
        <p:spPr>
          <a:xfrm>
            <a:off x="0" y="891540"/>
            <a:ext cx="722376"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9" name="Google Shape;179;p8" descr="5 Ways Teachers Can Help Socially Isolated Students"/>
          <p:cNvPicPr preferRelativeResize="0"/>
          <p:nvPr/>
        </p:nvPicPr>
        <p:blipFill rotWithShape="1">
          <a:blip r:embed="rId3">
            <a:alphaModFix/>
          </a:blip>
          <a:srcRect l="5908" b="15822"/>
          <a:stretch/>
        </p:blipFill>
        <p:spPr>
          <a:xfrm>
            <a:off x="2004164" y="1040211"/>
            <a:ext cx="4298829" cy="2681686"/>
          </a:xfrm>
          <a:prstGeom prst="rect">
            <a:avLst/>
          </a:prstGeom>
          <a:noFill/>
          <a:ln>
            <a:noFill/>
          </a:ln>
          <a:effectLst>
            <a:outerShdw blurRad="406400" dist="317500" dir="5400000" sx="89000" sy="89000" rotWithShape="0">
              <a:srgbClr val="000000">
                <a:alpha val="14901"/>
              </a:srgbClr>
            </a:outerShdw>
          </a:effectLst>
        </p:spPr>
      </p:pic>
      <p:pic>
        <p:nvPicPr>
          <p:cNvPr id="180" name="Google Shape;180;p8" descr="A few women sitting in a room&#10;&#10;Description automatically generated with low confidence"/>
          <p:cNvPicPr preferRelativeResize="0"/>
          <p:nvPr/>
        </p:nvPicPr>
        <p:blipFill rotWithShape="1">
          <a:blip r:embed="rId4">
            <a:alphaModFix/>
          </a:blip>
          <a:srcRect l="18848" t="4779" r="2" b="1"/>
          <a:stretch/>
        </p:blipFill>
        <p:spPr>
          <a:xfrm>
            <a:off x="6565940" y="1040211"/>
            <a:ext cx="3621896" cy="2681686"/>
          </a:xfrm>
          <a:prstGeom prst="rect">
            <a:avLst/>
          </a:prstGeom>
          <a:noFill/>
          <a:ln>
            <a:noFill/>
          </a:ln>
          <a:effectLst>
            <a:outerShdw blurRad="406400" dist="317500" dir="5400000" sx="89000" sy="89000" rotWithShape="0">
              <a:srgbClr val="000000">
                <a:alpha val="14901"/>
              </a:srgbClr>
            </a:outerShdw>
          </a:effectLst>
        </p:spPr>
      </p:pic>
      <p:sp>
        <p:nvSpPr>
          <p:cNvPr id="181" name="Google Shape;181;p8"/>
          <p:cNvSpPr txBox="1">
            <a:spLocks noGrp="1"/>
          </p:cNvSpPr>
          <p:nvPr>
            <p:ph type="body" idx="1"/>
          </p:nvPr>
        </p:nvSpPr>
        <p:spPr>
          <a:xfrm>
            <a:off x="3866588" y="4105624"/>
            <a:ext cx="8208722" cy="2655518"/>
          </a:xfrm>
          <a:prstGeom prst="rect">
            <a:avLst/>
          </a:prstGeom>
          <a:noFill/>
          <a:ln>
            <a:noFill/>
          </a:ln>
        </p:spPr>
        <p:txBody>
          <a:bodyPr spcFirstLastPara="1" wrap="square" lIns="91425" tIns="45700" rIns="91425" bIns="45700" anchor="ctr" anchorCtr="0">
            <a:normAutofit fontScale="77500" lnSpcReduction="20000"/>
          </a:bodyPr>
          <a:lstStyle/>
          <a:p>
            <a:pPr marL="171450" lvl="0" indent="-171450" algn="l" rtl="0">
              <a:lnSpc>
                <a:spcPct val="90000"/>
              </a:lnSpc>
              <a:spcBef>
                <a:spcPts val="0"/>
              </a:spcBef>
              <a:spcAft>
                <a:spcPts val="0"/>
              </a:spcAft>
              <a:buClr>
                <a:schemeClr val="dk1"/>
              </a:buClr>
              <a:buSzPct val="100000"/>
              <a:buChar char="•"/>
            </a:pPr>
            <a:r>
              <a:rPr lang="en-US">
                <a:latin typeface="Poppins"/>
                <a:ea typeface="Poppins"/>
                <a:cs typeface="Poppins"/>
                <a:sym typeface="Poppins"/>
              </a:rPr>
              <a:t>Conduct the discussion in a confidential space.</a:t>
            </a:r>
            <a:endParaRPr/>
          </a:p>
          <a:p>
            <a:pPr marL="171450" lvl="0" indent="-171450" algn="l" rtl="0">
              <a:lnSpc>
                <a:spcPct val="90000"/>
              </a:lnSpc>
              <a:spcBef>
                <a:spcPts val="1000"/>
              </a:spcBef>
              <a:spcAft>
                <a:spcPts val="0"/>
              </a:spcAft>
              <a:buClr>
                <a:schemeClr val="dk1"/>
              </a:buClr>
              <a:buSzPct val="100000"/>
              <a:buFont typeface="Arial"/>
              <a:buChar char="•"/>
            </a:pPr>
            <a:r>
              <a:rPr lang="en-US">
                <a:latin typeface="Poppins"/>
                <a:ea typeface="Poppins"/>
                <a:cs typeface="Poppins"/>
                <a:sym typeface="Poppins"/>
              </a:rPr>
              <a:t>Remain composed and neutral while clarifying details. </a:t>
            </a:r>
            <a:endParaRPr/>
          </a:p>
          <a:p>
            <a:pPr marL="171450" lvl="0" indent="-171450" algn="l" rtl="0">
              <a:lnSpc>
                <a:spcPct val="90000"/>
              </a:lnSpc>
              <a:spcBef>
                <a:spcPts val="1000"/>
              </a:spcBef>
              <a:spcAft>
                <a:spcPts val="0"/>
              </a:spcAft>
              <a:buClr>
                <a:schemeClr val="dk1"/>
              </a:buClr>
              <a:buSzPct val="100000"/>
              <a:buFont typeface="Arial"/>
              <a:buChar char="•"/>
            </a:pPr>
            <a:r>
              <a:rPr lang="en-US">
                <a:latin typeface="Poppins"/>
                <a:ea typeface="Poppins"/>
                <a:cs typeface="Poppins"/>
                <a:sym typeface="Poppins"/>
              </a:rPr>
              <a:t>Listen to what the student is saying and how they act. </a:t>
            </a:r>
            <a:endParaRPr/>
          </a:p>
          <a:p>
            <a:pPr marL="171450" lvl="0" indent="-171450" algn="l" rtl="0">
              <a:lnSpc>
                <a:spcPct val="90000"/>
              </a:lnSpc>
              <a:spcBef>
                <a:spcPts val="1000"/>
              </a:spcBef>
              <a:spcAft>
                <a:spcPts val="0"/>
              </a:spcAft>
              <a:buClr>
                <a:schemeClr val="dk1"/>
              </a:buClr>
              <a:buSzPct val="100000"/>
              <a:buFont typeface="Arial"/>
              <a:buChar char="•"/>
            </a:pPr>
            <a:r>
              <a:rPr lang="en-US">
                <a:latin typeface="Poppins"/>
                <a:ea typeface="Poppins"/>
                <a:cs typeface="Poppins"/>
                <a:sym typeface="Poppins"/>
              </a:rPr>
              <a:t>Convey concern for the student’s well-being. </a:t>
            </a:r>
            <a:endParaRPr/>
          </a:p>
          <a:p>
            <a:pPr marL="171450" lvl="0" indent="-171450" algn="l" rtl="0">
              <a:lnSpc>
                <a:spcPct val="90000"/>
              </a:lnSpc>
              <a:spcBef>
                <a:spcPts val="1000"/>
              </a:spcBef>
              <a:spcAft>
                <a:spcPts val="0"/>
              </a:spcAft>
              <a:buClr>
                <a:schemeClr val="dk1"/>
              </a:buClr>
              <a:buSzPct val="100000"/>
              <a:buFont typeface="Arial"/>
              <a:buChar char="•"/>
            </a:pPr>
            <a:r>
              <a:rPr lang="en-US" b="0" i="0" u="none" strike="noStrike">
                <a:latin typeface="Poppins"/>
                <a:ea typeface="Poppins"/>
                <a:cs typeface="Poppins"/>
                <a:sym typeface="Poppins"/>
              </a:rPr>
              <a:t>Do not express doubt or disbelief. </a:t>
            </a:r>
            <a:endParaRPr/>
          </a:p>
          <a:p>
            <a:pPr marL="171450" lvl="0" indent="-171450" algn="l" rtl="0">
              <a:lnSpc>
                <a:spcPct val="90000"/>
              </a:lnSpc>
              <a:spcBef>
                <a:spcPts val="1000"/>
              </a:spcBef>
              <a:spcAft>
                <a:spcPts val="0"/>
              </a:spcAft>
              <a:buClr>
                <a:schemeClr val="dk1"/>
              </a:buClr>
              <a:buSzPct val="100000"/>
              <a:buFont typeface="Arial"/>
              <a:buChar char="•"/>
            </a:pPr>
            <a:r>
              <a:rPr lang="en-US" b="0" i="0" u="none" strike="noStrike">
                <a:latin typeface="Poppins"/>
                <a:ea typeface="Poppins"/>
                <a:cs typeface="Poppins"/>
                <a:sym typeface="Poppins"/>
              </a:rPr>
              <a:t>Do not make judgmental statements or place blame. </a:t>
            </a:r>
            <a:endParaRPr/>
          </a:p>
          <a:p>
            <a:pPr marL="228600" lvl="0" indent="-164655" algn="l" rtl="0">
              <a:lnSpc>
                <a:spcPct val="90000"/>
              </a:lnSpc>
              <a:spcBef>
                <a:spcPts val="1000"/>
              </a:spcBef>
              <a:spcAft>
                <a:spcPts val="0"/>
              </a:spcAft>
              <a:buClr>
                <a:schemeClr val="dk1"/>
              </a:buClr>
              <a:buSzPct val="100000"/>
              <a:buNone/>
            </a:pP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9"/>
          <p:cNvSpPr/>
          <p:nvPr/>
        </p:nvSpPr>
        <p:spPr>
          <a:xfrm>
            <a:off x="-11" y="-10138"/>
            <a:ext cx="1219201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9"/>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9"/>
          <p:cNvSpPr/>
          <p:nvPr/>
        </p:nvSpPr>
        <p:spPr>
          <a:xfrm rot="5400000" flipH="1">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9"/>
          <p:cNvSpPr/>
          <p:nvPr/>
        </p:nvSpPr>
        <p:spPr>
          <a:xfrm rot="5400000" flipH="1">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9"/>
          <p:cNvSpPr/>
          <p:nvPr/>
        </p:nvSpPr>
        <p:spPr>
          <a:xfrm rot="5400000" flipH="1">
            <a:off x="-1410095" y="1410079"/>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9"/>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9"/>
          <p:cNvSpPr txBox="1">
            <a:spLocks noGrp="1"/>
          </p:cNvSpPr>
          <p:nvPr>
            <p:ph type="title"/>
          </p:nvPr>
        </p:nvSpPr>
        <p:spPr>
          <a:xfrm>
            <a:off x="179579" y="478026"/>
            <a:ext cx="3529186" cy="4599992"/>
          </a:xfrm>
          <a:prstGeom prst="rect">
            <a:avLst/>
          </a:prstGeom>
          <a:noFill/>
          <a:ln>
            <a:noFill/>
          </a:ln>
        </p:spPr>
        <p:txBody>
          <a:bodyPr spcFirstLastPara="1" wrap="square" lIns="91425" tIns="45700" rIns="91425" bIns="45700" anchor="b" anchorCtr="0">
            <a:noAutofit/>
          </a:bodyPr>
          <a:lstStyle/>
          <a:p>
            <a:pPr marL="114300" lvl="0" indent="0" algn="r" rtl="0">
              <a:lnSpc>
                <a:spcPct val="90000"/>
              </a:lnSpc>
              <a:spcBef>
                <a:spcPts val="0"/>
              </a:spcBef>
              <a:spcAft>
                <a:spcPts val="0"/>
              </a:spcAft>
              <a:buClr>
                <a:srgbClr val="FFFFFF"/>
              </a:buClr>
              <a:buSzPts val="3600"/>
              <a:buFont typeface="Poppins Medium"/>
              <a:buNone/>
            </a:pPr>
            <a:r>
              <a:rPr lang="en-US" sz="3600">
                <a:solidFill>
                  <a:srgbClr val="FFFFFF"/>
                </a:solidFill>
                <a:latin typeface="Poppins Medium"/>
                <a:ea typeface="Poppins Medium"/>
                <a:cs typeface="Poppins Medium"/>
                <a:sym typeface="Poppins Medium"/>
              </a:rPr>
              <a:t>Mandated reporters with reasonable suspicion of child abuse or neglect must:</a:t>
            </a:r>
            <a:br>
              <a:rPr lang="en-US" sz="3600" b="1">
                <a:solidFill>
                  <a:srgbClr val="FFFFFF"/>
                </a:solidFill>
                <a:latin typeface="Poppins Medium"/>
                <a:ea typeface="Poppins Medium"/>
                <a:cs typeface="Poppins Medium"/>
                <a:sym typeface="Poppins Medium"/>
              </a:rPr>
            </a:br>
            <a:endParaRPr sz="3600">
              <a:solidFill>
                <a:srgbClr val="FFFFFF"/>
              </a:solidFill>
              <a:latin typeface="Poppins Medium"/>
              <a:ea typeface="Poppins Medium"/>
              <a:cs typeface="Poppins Medium"/>
              <a:sym typeface="Poppins Medium"/>
            </a:endParaRPr>
          </a:p>
        </p:txBody>
      </p:sp>
      <p:sp>
        <p:nvSpPr>
          <p:cNvPr id="194" name="Google Shape;194;p9"/>
          <p:cNvSpPr txBox="1"/>
          <p:nvPr/>
        </p:nvSpPr>
        <p:spPr>
          <a:xfrm>
            <a:off x="4348479" y="-629682"/>
            <a:ext cx="7699511" cy="8097088"/>
          </a:xfrm>
          <a:prstGeom prst="rect">
            <a:avLst/>
          </a:prstGeom>
          <a:noFill/>
          <a:ln>
            <a:noFill/>
          </a:ln>
        </p:spPr>
        <p:txBody>
          <a:bodyPr spcFirstLastPara="1" wrap="square" lIns="91425" tIns="45700" rIns="91425" bIns="45700" anchor="ctr" anchorCtr="0">
            <a:normAutofit/>
          </a:bodyPr>
          <a:lstStyle/>
          <a:p>
            <a:pPr marL="0" marR="0" lvl="0" indent="0" algn="l" rtl="0">
              <a:lnSpc>
                <a:spcPct val="104999"/>
              </a:lnSpc>
              <a:spcBef>
                <a:spcPts val="0"/>
              </a:spcBef>
              <a:spcAft>
                <a:spcPts val="0"/>
              </a:spcAft>
              <a:buClr>
                <a:srgbClr val="3F3F3F"/>
              </a:buClr>
              <a:buSzPts val="2400"/>
              <a:buFont typeface="Arial"/>
              <a:buNone/>
            </a:pPr>
            <a:r>
              <a:rPr lang="en-US" sz="2400">
                <a:solidFill>
                  <a:srgbClr val="3F3F3F"/>
                </a:solidFill>
                <a:latin typeface="Poppins"/>
                <a:ea typeface="Poppins"/>
                <a:cs typeface="Poppins"/>
                <a:sym typeface="Poppins"/>
              </a:rPr>
              <a:t>Call an appropriate Child Protective Agency (CPA), either a local law enforcement agency or Department of Children Family Services (DCFS) </a:t>
            </a:r>
            <a:r>
              <a:rPr lang="en-US" sz="2400" b="1">
                <a:solidFill>
                  <a:srgbClr val="3F3F3F"/>
                </a:solidFill>
                <a:latin typeface="Poppins"/>
                <a:ea typeface="Poppins"/>
                <a:cs typeface="Poppins"/>
                <a:sym typeface="Poppins"/>
              </a:rPr>
              <a:t>immediately</a:t>
            </a:r>
            <a:r>
              <a:rPr lang="en-US" sz="2400">
                <a:solidFill>
                  <a:srgbClr val="3F3F3F"/>
                </a:solidFill>
                <a:latin typeface="Poppins"/>
                <a:ea typeface="Poppins"/>
                <a:cs typeface="Poppins"/>
                <a:sym typeface="Poppins"/>
              </a:rPr>
              <a:t> </a:t>
            </a:r>
            <a:r>
              <a:rPr lang="en-US" sz="2400" b="1">
                <a:solidFill>
                  <a:srgbClr val="3F3F3F"/>
                </a:solidFill>
                <a:latin typeface="Poppins"/>
                <a:ea typeface="Poppins"/>
                <a:cs typeface="Poppins"/>
                <a:sym typeface="Poppins"/>
              </a:rPr>
              <a:t>or as soon as practically possible.</a:t>
            </a:r>
            <a:endParaRPr/>
          </a:p>
          <a:p>
            <a:pPr marL="0" marR="0" lvl="0" indent="0" algn="l" rtl="0">
              <a:lnSpc>
                <a:spcPct val="104999"/>
              </a:lnSpc>
              <a:spcBef>
                <a:spcPts val="0"/>
              </a:spcBef>
              <a:spcAft>
                <a:spcPts val="0"/>
              </a:spcAft>
              <a:buClr>
                <a:schemeClr val="dk1"/>
              </a:buClr>
              <a:buSzPts val="2400"/>
              <a:buFont typeface="Arial"/>
              <a:buNone/>
            </a:pPr>
            <a:endParaRPr sz="2400" b="1">
              <a:solidFill>
                <a:srgbClr val="3F3F3F"/>
              </a:solidFill>
              <a:latin typeface="Poppins"/>
              <a:ea typeface="Poppins"/>
              <a:cs typeface="Poppins"/>
              <a:sym typeface="Poppins"/>
            </a:endParaRPr>
          </a:p>
          <a:p>
            <a:pPr marL="0" marR="0" lvl="0" indent="0" algn="l" rtl="0">
              <a:lnSpc>
                <a:spcPct val="104999"/>
              </a:lnSpc>
              <a:spcBef>
                <a:spcPts val="0"/>
              </a:spcBef>
              <a:spcAft>
                <a:spcPts val="0"/>
              </a:spcAft>
              <a:buClr>
                <a:srgbClr val="3F3F3F"/>
              </a:buClr>
              <a:buSzPts val="2400"/>
              <a:buFont typeface="Arial"/>
              <a:buNone/>
            </a:pPr>
            <a:r>
              <a:rPr lang="en-US" sz="2400">
                <a:solidFill>
                  <a:srgbClr val="3F3F3F"/>
                </a:solidFill>
                <a:latin typeface="Poppins"/>
                <a:ea typeface="Poppins"/>
                <a:cs typeface="Poppins"/>
                <a:sym typeface="Poppins"/>
              </a:rPr>
              <a:t>Submit the follow-up written report to the agency called within 36 hours of receiving the information.</a:t>
            </a:r>
            <a:endParaRPr/>
          </a:p>
          <a:p>
            <a:pPr marL="0" marR="0" lvl="0" indent="0" algn="l" rtl="0">
              <a:lnSpc>
                <a:spcPct val="104999"/>
              </a:lnSpc>
              <a:spcBef>
                <a:spcPts val="0"/>
              </a:spcBef>
              <a:spcAft>
                <a:spcPts val="0"/>
              </a:spcAft>
              <a:buClr>
                <a:schemeClr val="dk1"/>
              </a:buClr>
              <a:buSzPts val="2400"/>
              <a:buFont typeface="Arial"/>
              <a:buNone/>
            </a:pPr>
            <a:endParaRPr sz="2400">
              <a:solidFill>
                <a:srgbClr val="3F3F3F"/>
              </a:solidFill>
              <a:latin typeface="Poppins"/>
              <a:ea typeface="Poppins"/>
              <a:cs typeface="Poppins"/>
              <a:sym typeface="Poppins"/>
            </a:endParaRPr>
          </a:p>
          <a:p>
            <a:pPr marL="0" marR="0" lvl="0" indent="0" algn="l" rtl="0">
              <a:lnSpc>
                <a:spcPct val="104999"/>
              </a:lnSpc>
              <a:spcBef>
                <a:spcPts val="0"/>
              </a:spcBef>
              <a:spcAft>
                <a:spcPts val="0"/>
              </a:spcAft>
              <a:buClr>
                <a:srgbClr val="3F3F3F"/>
              </a:buClr>
              <a:buSzPts val="2400"/>
              <a:buFont typeface="Arial"/>
              <a:buNone/>
            </a:pPr>
            <a:r>
              <a:rPr lang="en-US" sz="2400">
                <a:solidFill>
                  <a:srgbClr val="3F3F3F"/>
                </a:solidFill>
                <a:latin typeface="Poppins"/>
                <a:ea typeface="Poppins"/>
                <a:cs typeface="Poppins"/>
                <a:sym typeface="Poppins"/>
              </a:rPr>
              <a:t>If you have a non-urgent report to make, you can use  the online Child Abuse Reporting Electronic System (CARES). </a:t>
            </a:r>
            <a:endParaRPr/>
          </a:p>
          <a:p>
            <a:pPr marL="0" marR="0" lvl="0" indent="0" algn="l" rtl="0">
              <a:lnSpc>
                <a:spcPct val="104999"/>
              </a:lnSpc>
              <a:spcBef>
                <a:spcPts val="0"/>
              </a:spcBef>
              <a:spcAft>
                <a:spcPts val="0"/>
              </a:spcAft>
              <a:buClr>
                <a:schemeClr val="dk1"/>
              </a:buClr>
              <a:buSzPts val="2400"/>
              <a:buFont typeface="Arial"/>
              <a:buNone/>
            </a:pPr>
            <a:endParaRPr sz="2400">
              <a:solidFill>
                <a:srgbClr val="3F3F3F"/>
              </a:solidFill>
              <a:highlight>
                <a:srgbClr val="FFFF00"/>
              </a:highlight>
              <a:latin typeface="Poppins"/>
              <a:ea typeface="Poppins"/>
              <a:cs typeface="Poppins"/>
              <a:sym typeface="Poppins"/>
            </a:endParaRPr>
          </a:p>
          <a:p>
            <a:pPr marL="0" marR="0" lvl="0" indent="0" algn="ctr" rtl="0">
              <a:lnSpc>
                <a:spcPct val="100000"/>
              </a:lnSpc>
              <a:spcBef>
                <a:spcPts val="0"/>
              </a:spcBef>
              <a:spcAft>
                <a:spcPts val="0"/>
              </a:spcAft>
              <a:buClr>
                <a:srgbClr val="3F3F3F"/>
              </a:buClr>
              <a:buSzPts val="2200"/>
              <a:buFont typeface="Arial"/>
              <a:buNone/>
            </a:pPr>
            <a:r>
              <a:rPr lang="en-US" sz="2400" b="1">
                <a:solidFill>
                  <a:srgbClr val="3F3F3F"/>
                </a:solidFill>
                <a:latin typeface="Poppins"/>
                <a:ea typeface="Poppins"/>
                <a:cs typeface="Poppins"/>
                <a:sym typeface="Poppins"/>
              </a:rPr>
              <a:t>Los Angeles School Police is NOT a Child Protective Agency and CANNOT take a child abuse report.</a:t>
            </a:r>
            <a:endParaRPr sz="2400" b="1">
              <a:solidFill>
                <a:srgbClr val="3F3F3F"/>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10247</Words>
  <Application>Microsoft Office PowerPoint</Application>
  <PresentationFormat>Widescreen</PresentationFormat>
  <Paragraphs>732</Paragraphs>
  <Slides>50</Slides>
  <Notes>50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Candara</vt:lpstr>
      <vt:lpstr>Noto Sans Symbols</vt:lpstr>
      <vt:lpstr>Nunito Sans Black</vt:lpstr>
      <vt:lpstr>Arial</vt:lpstr>
      <vt:lpstr>Poppins Medium</vt:lpstr>
      <vt:lpstr>Helvetica Neue</vt:lpstr>
      <vt:lpstr>Times New Roman</vt:lpstr>
      <vt:lpstr>Poppins SemiBold</vt:lpstr>
      <vt:lpstr>Courier New</vt:lpstr>
      <vt:lpstr>Poppins</vt:lpstr>
      <vt:lpstr>Lato</vt:lpstr>
      <vt:lpstr>Calibri</vt:lpstr>
      <vt:lpstr>Source Sans Pro</vt:lpstr>
      <vt:lpstr>Office Theme</vt:lpstr>
      <vt:lpstr>Breaking the Silence Child Abuse and Neglect Awareness Training  For Employees  </vt:lpstr>
      <vt:lpstr>Training Objectives</vt:lpstr>
      <vt:lpstr>Training Sections</vt:lpstr>
      <vt:lpstr>SECTION 1 Mandated Reporting Obligations </vt:lpstr>
      <vt:lpstr>PowerPoint Presentation</vt:lpstr>
      <vt:lpstr>Reasonable Suspicion</vt:lpstr>
      <vt:lpstr>Clarification</vt:lpstr>
      <vt:lpstr>Clarification</vt:lpstr>
      <vt:lpstr>Mandated reporters with reasonable suspicion of child abuse or neglect must: </vt:lpstr>
      <vt:lpstr>If you have a non-urgent report to make: </vt:lpstr>
      <vt:lpstr>Suspected Child Abuse Report Form (SCAR) </vt:lpstr>
      <vt:lpstr>Legal Protections</vt:lpstr>
      <vt:lpstr>What Happens After I Make a Call?</vt:lpstr>
      <vt:lpstr>What Happens if a Mandated Reporter Doesn’t Report?</vt:lpstr>
      <vt:lpstr>What if the Accused Perpetrator  is a District Employee?</vt:lpstr>
      <vt:lpstr>SECTION 2 Child Abuse and Neglect Definitions</vt:lpstr>
      <vt:lpstr>PowerPoint Presentation</vt:lpstr>
      <vt:lpstr>Physical Abuse and Neglect</vt:lpstr>
      <vt:lpstr>PowerPoint Presentation</vt:lpstr>
      <vt:lpstr>Sexual Abuse</vt:lpstr>
      <vt:lpstr>Commercial Sexual Exploitation of Children (CSEC)</vt:lpstr>
      <vt:lpstr>Signs that a child or youth is a victim of Commercial Sexual Exploitation include:</vt:lpstr>
      <vt:lpstr>Grooming</vt:lpstr>
      <vt:lpstr>Grooming</vt:lpstr>
      <vt:lpstr>Grooming</vt:lpstr>
      <vt:lpstr>Signs that may signify grooming include, but are not limited to:</vt:lpstr>
      <vt:lpstr>Code of Conduct with Students</vt:lpstr>
      <vt:lpstr>What  May Not Be Child Abuse or Neglect:</vt:lpstr>
      <vt:lpstr>SECTION 3 Case Scenario Review</vt:lpstr>
      <vt:lpstr>Tabletop Discussions</vt:lpstr>
      <vt:lpstr>ELEMENTARY SCHOOL  Case Scenarios</vt:lpstr>
      <vt:lpstr>   SCENARIO 1: WHISPERING TEACHER (Elementary School)  </vt:lpstr>
      <vt:lpstr>PowerPoint Presentation</vt:lpstr>
      <vt:lpstr>  SCENARIO 2: STARING TEACHER (Elementary School)  </vt:lpstr>
      <vt:lpstr>PowerPoint Presentation</vt:lpstr>
      <vt:lpstr> SCENARIO 3: THE COOL VOLUNTEER (Elementary School) </vt:lpstr>
      <vt:lpstr>PowerPoint Presentation</vt:lpstr>
      <vt:lpstr> SCENARIO 4: To Hug or Not to Hug (Elementary School) </vt:lpstr>
      <vt:lpstr>PowerPoint Presentation</vt:lpstr>
      <vt:lpstr>SECONDARY SCHOOL  Case Scenarios</vt:lpstr>
      <vt:lpstr>SCENARIO 1: RAINING CATS AND DOGS (Secondary School)</vt:lpstr>
      <vt:lpstr>PowerPoint Presentation</vt:lpstr>
      <vt:lpstr>SCENARIO 2: DRAMA REHEARSAL (Secondary School)</vt:lpstr>
      <vt:lpstr>PowerPoint Presentation</vt:lpstr>
      <vt:lpstr> SCENARIO 3: COMMUNICATION BOUNDARIES (Secondary School) </vt:lpstr>
      <vt:lpstr>PowerPoint Presentation</vt:lpstr>
      <vt:lpstr>   SCENARIO 4: ANONYMOUS EMAIL (Secondary School) </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the Silence Child Abuse and Neglect Awareness Training  For Employees</dc:title>
  <dc:creator>Ramos, Cecilia</dc:creator>
  <cp:lastModifiedBy>Galindo, Ernestina</cp:lastModifiedBy>
  <cp:revision>10</cp:revision>
  <dcterms:created xsi:type="dcterms:W3CDTF">2022-07-26T01:14:30Z</dcterms:created>
  <dcterms:modified xsi:type="dcterms:W3CDTF">2023-04-24T17:33:44Z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0x01010035AD8F9E8F01C64098779EF773CF2FFD</vt:lpwstr>
  </property>
</Properties>
</file>